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4630400" cy="8229600"/>
  <p:notesSz cx="8229600" cy="14630400"/>
  <p:embeddedFontLst>
    <p:embeddedFont>
      <p:font typeface="Kanit" panose="020B0604020202020204" charset="-34"/>
      <p:regular r:id="rId32"/>
    </p:embeddedFont>
    <p:embeddedFont>
      <p:font typeface="Martel Sans Light" panose="020B0604020202020204" charset="0"/>
      <p:regular r:id="rId33"/>
    </p:embeddedFont>
    <p:embeddedFont>
      <p:font typeface="Calibri" panose="020F0502020204030204" pitchFamily="34" charset="0"/>
      <p:regular r:id="rId34"/>
      <p:bold r:id="rId35"/>
      <p:italic r:id="rId36"/>
      <p:boldItalic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2" d="100"/>
          <a:sy n="72" d="100"/>
        </p:scale>
        <p:origin x="52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598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304693"/>
            <a:ext cx="7468553" cy="2112050"/>
          </a:xfrm>
          <a:prstGeom prst="rect">
            <a:avLst/>
          </a:prstGeom>
          <a:noFill/>
          <a:ln/>
        </p:spPr>
        <p:txBody>
          <a:bodyPr wrap="square" lIns="0" tIns="0" rIns="0" bIns="0" rtlCol="0" anchor="t"/>
          <a:lstStyle/>
          <a:p>
            <a:pPr marL="0" indent="0">
              <a:lnSpc>
                <a:spcPts val="5500"/>
              </a:lnSpc>
              <a:buNone/>
            </a:pPr>
            <a:r>
              <a:rPr lang="en-US" sz="4400" dirty="0">
                <a:solidFill>
                  <a:srgbClr val="FFFFFF"/>
                </a:solidFill>
                <a:latin typeface="Kanit" pitchFamily="34" charset="0"/>
                <a:ea typeface="Kanit" pitchFamily="34" charset="-122"/>
                <a:cs typeface="Kanit" pitchFamily="34" charset="-120"/>
              </a:rPr>
              <a:t>Structures</a:t>
            </a:r>
            <a:r>
              <a:rPr lang="en-US" sz="4400">
                <a:solidFill>
                  <a:srgbClr val="FFFFFF"/>
                </a:solidFill>
                <a:latin typeface="Kanit" pitchFamily="34" charset="0"/>
                <a:ea typeface="Kanit" pitchFamily="34" charset="-122"/>
                <a:cs typeface="Kanit" pitchFamily="34" charset="-120"/>
              </a:rPr>
              <a:t>, </a:t>
            </a:r>
            <a:r>
              <a:rPr lang="en-US" sz="4400" smtClean="0">
                <a:solidFill>
                  <a:srgbClr val="FFFFFF"/>
                </a:solidFill>
                <a:latin typeface="Kanit" pitchFamily="34" charset="0"/>
                <a:ea typeface="Kanit" pitchFamily="34" charset="-122"/>
                <a:cs typeface="Kanit" pitchFamily="34" charset="-120"/>
              </a:rPr>
              <a:t>Unions, </a:t>
            </a:r>
            <a:r>
              <a:rPr lang="en-US" sz="4400" dirty="0">
                <a:solidFill>
                  <a:srgbClr val="FFFFFF"/>
                </a:solidFill>
                <a:latin typeface="Kanit" pitchFamily="34" charset="0"/>
                <a:ea typeface="Kanit" pitchFamily="34" charset="-122"/>
                <a:cs typeface="Kanit" pitchFamily="34" charset="-120"/>
              </a:rPr>
              <a:t>and Typedef in C</a:t>
            </a:r>
            <a:endParaRPr lang="en-US" sz="4400" dirty="0"/>
          </a:p>
        </p:txBody>
      </p:sp>
      <p:sp>
        <p:nvSpPr>
          <p:cNvPr id="4" name="Text 1"/>
          <p:cNvSpPr/>
          <p:nvPr/>
        </p:nvSpPr>
        <p:spPr>
          <a:xfrm>
            <a:off x="6324124" y="4775716"/>
            <a:ext cx="7468553" cy="1149072"/>
          </a:xfrm>
          <a:prstGeom prst="rect">
            <a:avLst/>
          </a:prstGeom>
          <a:noFill/>
          <a:ln/>
        </p:spPr>
        <p:txBody>
          <a:bodyPr wrap="square" lIns="0" tIns="0" rIns="0" bIns="0" rtlCol="0" anchor="t"/>
          <a:lstStyle/>
          <a:p>
            <a:pPr marL="0" indent="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C offers ways to organize data effectively. Structures, unions, enums, and typedefs are key. They allow grouping different data types. This enhances data management and code readability.</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07469" y="556379"/>
            <a:ext cx="4756547" cy="594479"/>
          </a:xfrm>
          <a:prstGeom prst="rect">
            <a:avLst/>
          </a:prstGeom>
          <a:noFill/>
          <a:ln/>
        </p:spPr>
        <p:txBody>
          <a:bodyPr wrap="none" lIns="0" tIns="0" rIns="0" bIns="0" rtlCol="0" anchor="t"/>
          <a:lstStyle/>
          <a:p>
            <a:pPr marL="0" indent="0">
              <a:lnSpc>
                <a:spcPts val="4650"/>
              </a:lnSpc>
              <a:buNone/>
            </a:pPr>
            <a:r>
              <a:rPr lang="en-US" sz="3700" dirty="0">
                <a:solidFill>
                  <a:srgbClr val="FFFFFF"/>
                </a:solidFill>
                <a:latin typeface="Kanit" pitchFamily="34" charset="0"/>
                <a:ea typeface="Kanit" pitchFamily="34" charset="-122"/>
                <a:cs typeface="Kanit" pitchFamily="34" charset="-120"/>
              </a:rPr>
              <a:t>Nested Structures in C</a:t>
            </a:r>
            <a:endParaRPr lang="en-US" sz="3700" dirty="0"/>
          </a:p>
        </p:txBody>
      </p:sp>
      <p:sp>
        <p:nvSpPr>
          <p:cNvPr id="3" name="Text 1"/>
          <p:cNvSpPr/>
          <p:nvPr/>
        </p:nvSpPr>
        <p:spPr>
          <a:xfrm>
            <a:off x="707469" y="1555075"/>
            <a:ext cx="13215461" cy="323374"/>
          </a:xfrm>
          <a:prstGeom prst="rect">
            <a:avLst/>
          </a:prstGeom>
          <a:noFill/>
          <a:ln/>
        </p:spPr>
        <p:txBody>
          <a:bodyPr wrap="none" lIns="0" tIns="0" rIns="0" bIns="0" rtlCol="0" anchor="t"/>
          <a:lstStyle/>
          <a:p>
            <a:pPr marL="0" indent="0">
              <a:lnSpc>
                <a:spcPts val="2500"/>
              </a:lnSpc>
              <a:buNone/>
            </a:pPr>
            <a:r>
              <a:rPr lang="en-US" sz="1550" dirty="0">
                <a:solidFill>
                  <a:srgbClr val="D9E1FF"/>
                </a:solidFill>
                <a:latin typeface="Martel Sans Light" pitchFamily="34" charset="0"/>
                <a:ea typeface="Martel Sans Light" pitchFamily="34" charset="-122"/>
                <a:cs typeface="Martel Sans Light" pitchFamily="34" charset="-120"/>
              </a:rPr>
              <a:t>A nested structure occurs when one structure contains another structure as a member. This allows for more complex data organization.</a:t>
            </a:r>
            <a:endParaRPr lang="en-US" sz="1550" dirty="0"/>
          </a:p>
        </p:txBody>
      </p:sp>
      <p:sp>
        <p:nvSpPr>
          <p:cNvPr id="4" name="Text 2"/>
          <p:cNvSpPr/>
          <p:nvPr/>
        </p:nvSpPr>
        <p:spPr>
          <a:xfrm>
            <a:off x="707469" y="2307908"/>
            <a:ext cx="2378273" cy="297299"/>
          </a:xfrm>
          <a:prstGeom prst="rect">
            <a:avLst/>
          </a:prstGeom>
          <a:noFill/>
          <a:ln/>
        </p:spPr>
        <p:txBody>
          <a:bodyPr wrap="none" lIns="0" tIns="0" rIns="0" bIns="0" rtlCol="0" anchor="t"/>
          <a:lstStyle/>
          <a:p>
            <a:pPr marL="0" indent="0">
              <a:lnSpc>
                <a:spcPts val="2300"/>
              </a:lnSpc>
              <a:buNone/>
            </a:pPr>
            <a:r>
              <a:rPr lang="en-US" sz="1850" dirty="0">
                <a:solidFill>
                  <a:srgbClr val="FFFFFF"/>
                </a:solidFill>
                <a:latin typeface="Kanit" pitchFamily="34" charset="0"/>
                <a:ea typeface="Kanit" pitchFamily="34" charset="-122"/>
                <a:cs typeface="Kanit" pitchFamily="34" charset="-120"/>
              </a:rPr>
              <a:t>1. Separate Structure</a:t>
            </a:r>
            <a:endParaRPr lang="en-US" sz="1850" dirty="0"/>
          </a:p>
        </p:txBody>
      </p:sp>
      <p:sp>
        <p:nvSpPr>
          <p:cNvPr id="5" name="Text 3"/>
          <p:cNvSpPr/>
          <p:nvPr/>
        </p:nvSpPr>
        <p:spPr>
          <a:xfrm>
            <a:off x="707469" y="2807256"/>
            <a:ext cx="6361152" cy="323374"/>
          </a:xfrm>
          <a:prstGeom prst="rect">
            <a:avLst/>
          </a:prstGeom>
          <a:noFill/>
          <a:ln/>
        </p:spPr>
        <p:txBody>
          <a:bodyPr wrap="none" lIns="0" tIns="0" rIns="0" bIns="0" rtlCol="0" anchor="t"/>
          <a:lstStyle/>
          <a:p>
            <a:pPr marL="0" indent="0">
              <a:lnSpc>
                <a:spcPts val="2500"/>
              </a:lnSpc>
              <a:buNone/>
            </a:pPr>
            <a:r>
              <a:rPr lang="en-US" sz="1550" dirty="0">
                <a:solidFill>
                  <a:srgbClr val="D9E1FF"/>
                </a:solidFill>
                <a:latin typeface="Martel Sans Light" pitchFamily="34" charset="0"/>
                <a:ea typeface="Martel Sans Light" pitchFamily="34" charset="-122"/>
                <a:cs typeface="Martel Sans Light" pitchFamily="34" charset="-120"/>
              </a:rPr>
              <a:t>Define two independent structures, then use one inside another.</a:t>
            </a:r>
            <a:endParaRPr lang="en-US" sz="1550" dirty="0"/>
          </a:p>
        </p:txBody>
      </p:sp>
      <p:sp>
        <p:nvSpPr>
          <p:cNvPr id="6" name="Shape 4"/>
          <p:cNvSpPr/>
          <p:nvPr/>
        </p:nvSpPr>
        <p:spPr>
          <a:xfrm>
            <a:off x="707469" y="3358039"/>
            <a:ext cx="6361152" cy="3213497"/>
          </a:xfrm>
          <a:prstGeom prst="roundRect">
            <a:avLst>
              <a:gd name="adj" fmla="val 944"/>
            </a:avLst>
          </a:prstGeom>
          <a:solidFill>
            <a:srgbClr val="4C0107"/>
          </a:solidFill>
          <a:ln/>
        </p:spPr>
      </p:sp>
      <p:sp>
        <p:nvSpPr>
          <p:cNvPr id="7" name="Shape 5"/>
          <p:cNvSpPr/>
          <p:nvPr/>
        </p:nvSpPr>
        <p:spPr>
          <a:xfrm>
            <a:off x="697468" y="3358039"/>
            <a:ext cx="6381155" cy="3213497"/>
          </a:xfrm>
          <a:prstGeom prst="roundRect">
            <a:avLst>
              <a:gd name="adj" fmla="val 944"/>
            </a:avLst>
          </a:prstGeom>
          <a:solidFill>
            <a:srgbClr val="4C0107"/>
          </a:solidFill>
          <a:ln/>
        </p:spPr>
      </p:sp>
      <p:sp>
        <p:nvSpPr>
          <p:cNvPr id="8" name="Text 6"/>
          <p:cNvSpPr/>
          <p:nvPr/>
        </p:nvSpPr>
        <p:spPr>
          <a:xfrm>
            <a:off x="899517" y="3509605"/>
            <a:ext cx="5977057" cy="2910364"/>
          </a:xfrm>
          <a:prstGeom prst="rect">
            <a:avLst/>
          </a:prstGeom>
          <a:noFill/>
          <a:ln/>
        </p:spPr>
        <p:txBody>
          <a:bodyPr wrap="square" lIns="0" tIns="0" rIns="0" bIns="0" rtlCol="0" anchor="t"/>
          <a:lstStyle/>
          <a:p>
            <a:pPr marL="0" indent="0">
              <a:lnSpc>
                <a:spcPts val="2500"/>
              </a:lnSpc>
              <a:buNone/>
            </a:pPr>
            <a:r>
              <a:rPr lang="en-US" sz="1550" dirty="0">
                <a:solidFill>
                  <a:srgbClr val="D9E1FF"/>
                </a:solidFill>
                <a:highlight>
                  <a:srgbClr val="4C0107"/>
                </a:highlight>
                <a:latin typeface="Consolas Light" pitchFamily="34" charset="0"/>
                <a:ea typeface="Consolas Light" pitchFamily="34" charset="-122"/>
                <a:cs typeface="Consolas Light" pitchFamily="34" charset="-120"/>
              </a:rPr>
              <a:t>struct Address {</a:t>
            </a:r>
            <a:endParaRPr lang="en-US" sz="1550" dirty="0"/>
          </a:p>
          <a:p>
            <a:pPr marL="0" indent="0">
              <a:lnSpc>
                <a:spcPts val="2500"/>
              </a:lnSpc>
              <a:buNone/>
            </a:pPr>
            <a:r>
              <a:rPr lang="en-US" sz="1550" dirty="0">
                <a:solidFill>
                  <a:srgbClr val="D9E1FF"/>
                </a:solidFill>
                <a:highlight>
                  <a:srgbClr val="4C0107"/>
                </a:highlight>
                <a:latin typeface="Consolas Light" pitchFamily="34" charset="0"/>
                <a:ea typeface="Consolas Light" pitchFamily="34" charset="-122"/>
                <a:cs typeface="Consolas Light" pitchFamily="34" charset="-120"/>
              </a:rPr>
              <a:t>    char street[50];</a:t>
            </a:r>
            <a:endParaRPr lang="en-US" sz="1550" dirty="0"/>
          </a:p>
          <a:p>
            <a:pPr marL="0" indent="0">
              <a:lnSpc>
                <a:spcPts val="2500"/>
              </a:lnSpc>
              <a:buNone/>
            </a:pPr>
            <a:r>
              <a:rPr lang="en-US" sz="1550" dirty="0">
                <a:solidFill>
                  <a:srgbClr val="D9E1FF"/>
                </a:solidFill>
                <a:highlight>
                  <a:srgbClr val="4C0107"/>
                </a:highlight>
                <a:latin typeface="Consolas Light" pitchFamily="34" charset="0"/>
                <a:ea typeface="Consolas Light" pitchFamily="34" charset="-122"/>
                <a:cs typeface="Consolas Light" pitchFamily="34" charset="-120"/>
              </a:rPr>
              <a:t>    char city[30];</a:t>
            </a:r>
            <a:endParaRPr lang="en-US" sz="1550" dirty="0"/>
          </a:p>
          <a:p>
            <a:pPr marL="0" indent="0">
              <a:lnSpc>
                <a:spcPts val="2500"/>
              </a:lnSpc>
              <a:buNone/>
            </a:pPr>
            <a:r>
              <a:rPr lang="en-US" sz="1550" dirty="0">
                <a:solidFill>
                  <a:srgbClr val="D9E1FF"/>
                </a:solidFill>
                <a:highlight>
                  <a:srgbClr val="4C0107"/>
                </a:highlight>
                <a:latin typeface="Consolas Light" pitchFamily="34" charset="0"/>
                <a:ea typeface="Consolas Light" pitchFamily="34" charset="-122"/>
                <a:cs typeface="Consolas Light" pitchFamily="34" charset="-120"/>
              </a:rPr>
              <a:t>};</a:t>
            </a:r>
            <a:endParaRPr lang="en-US" sz="1550" dirty="0"/>
          </a:p>
          <a:p>
            <a:pPr marL="0" indent="0">
              <a:lnSpc>
                <a:spcPts val="2500"/>
              </a:lnSpc>
              <a:buNone/>
            </a:pPr>
            <a:endParaRPr lang="en-US" sz="1550" dirty="0"/>
          </a:p>
          <a:p>
            <a:pPr marL="0" indent="0">
              <a:lnSpc>
                <a:spcPts val="2500"/>
              </a:lnSpc>
              <a:buNone/>
            </a:pPr>
            <a:r>
              <a:rPr lang="en-US" sz="1550" dirty="0">
                <a:solidFill>
                  <a:srgbClr val="D9E1FF"/>
                </a:solidFill>
                <a:highlight>
                  <a:srgbClr val="4C0107"/>
                </a:highlight>
                <a:latin typeface="Consolas Light" pitchFamily="34" charset="0"/>
                <a:ea typeface="Consolas Light" pitchFamily="34" charset="-122"/>
                <a:cs typeface="Consolas Light" pitchFamily="34" charset="-120"/>
              </a:rPr>
              <a:t>struct Student {</a:t>
            </a:r>
            <a:endParaRPr lang="en-US" sz="1550" dirty="0"/>
          </a:p>
          <a:p>
            <a:pPr marL="0" indent="0">
              <a:lnSpc>
                <a:spcPts val="2500"/>
              </a:lnSpc>
              <a:buNone/>
            </a:pPr>
            <a:r>
              <a:rPr lang="en-US" sz="1550" dirty="0">
                <a:solidFill>
                  <a:srgbClr val="D9E1FF"/>
                </a:solidFill>
                <a:highlight>
                  <a:srgbClr val="4C0107"/>
                </a:highlight>
                <a:latin typeface="Consolas Light" pitchFamily="34" charset="0"/>
                <a:ea typeface="Consolas Light" pitchFamily="34" charset="-122"/>
                <a:cs typeface="Consolas Light" pitchFamily="34" charset="-120"/>
              </a:rPr>
              <a:t>    char name[50];</a:t>
            </a:r>
            <a:endParaRPr lang="en-US" sz="1550" dirty="0"/>
          </a:p>
          <a:p>
            <a:pPr marL="0" indent="0">
              <a:lnSpc>
                <a:spcPts val="2500"/>
              </a:lnSpc>
              <a:buNone/>
            </a:pPr>
            <a:r>
              <a:rPr lang="en-US" sz="1550" dirty="0">
                <a:solidFill>
                  <a:srgbClr val="D9E1FF"/>
                </a:solidFill>
                <a:highlight>
                  <a:srgbClr val="4C0107"/>
                </a:highlight>
                <a:latin typeface="Consolas Light" pitchFamily="34" charset="0"/>
                <a:ea typeface="Consolas Light" pitchFamily="34" charset="-122"/>
                <a:cs typeface="Consolas Light" pitchFamily="34" charset="-120"/>
              </a:rPr>
              <a:t>    struct Address addr;  // nested structure</a:t>
            </a:r>
            <a:endParaRPr lang="en-US" sz="1550" dirty="0"/>
          </a:p>
          <a:p>
            <a:pPr marL="0" indent="0">
              <a:lnSpc>
                <a:spcPts val="2500"/>
              </a:lnSpc>
              <a:buNone/>
            </a:pPr>
            <a:r>
              <a:rPr lang="en-US" sz="1550" dirty="0">
                <a:solidFill>
                  <a:srgbClr val="D9E1FF"/>
                </a:solidFill>
                <a:highlight>
                  <a:srgbClr val="4C0107"/>
                </a:highlight>
                <a:latin typeface="Consolas Light" pitchFamily="34" charset="0"/>
                <a:ea typeface="Consolas Light" pitchFamily="34" charset="-122"/>
                <a:cs typeface="Consolas Light" pitchFamily="34" charset="-120"/>
              </a:rPr>
              <a:t>};</a:t>
            </a:r>
            <a:endParaRPr lang="en-US" sz="1550" dirty="0"/>
          </a:p>
        </p:txBody>
      </p:sp>
      <p:sp>
        <p:nvSpPr>
          <p:cNvPr id="9" name="Text 7"/>
          <p:cNvSpPr/>
          <p:nvPr/>
        </p:nvSpPr>
        <p:spPr>
          <a:xfrm>
            <a:off x="7569398" y="2307908"/>
            <a:ext cx="2391728" cy="297299"/>
          </a:xfrm>
          <a:prstGeom prst="rect">
            <a:avLst/>
          </a:prstGeom>
          <a:noFill/>
          <a:ln/>
        </p:spPr>
        <p:txBody>
          <a:bodyPr wrap="none" lIns="0" tIns="0" rIns="0" bIns="0" rtlCol="0" anchor="t"/>
          <a:lstStyle/>
          <a:p>
            <a:pPr marL="0" indent="0">
              <a:lnSpc>
                <a:spcPts val="2300"/>
              </a:lnSpc>
              <a:buNone/>
            </a:pPr>
            <a:r>
              <a:rPr lang="en-US" sz="1850" dirty="0">
                <a:solidFill>
                  <a:srgbClr val="FFFFFF"/>
                </a:solidFill>
                <a:latin typeface="Kanit" pitchFamily="34" charset="0"/>
                <a:ea typeface="Kanit" pitchFamily="34" charset="-122"/>
                <a:cs typeface="Kanit" pitchFamily="34" charset="-120"/>
              </a:rPr>
              <a:t>2. Embedded Structure</a:t>
            </a:r>
            <a:endParaRPr lang="en-US" sz="1850" dirty="0"/>
          </a:p>
        </p:txBody>
      </p:sp>
      <p:sp>
        <p:nvSpPr>
          <p:cNvPr id="10" name="Text 8"/>
          <p:cNvSpPr/>
          <p:nvPr/>
        </p:nvSpPr>
        <p:spPr>
          <a:xfrm>
            <a:off x="7569398" y="2807256"/>
            <a:ext cx="6361152" cy="323374"/>
          </a:xfrm>
          <a:prstGeom prst="rect">
            <a:avLst/>
          </a:prstGeom>
          <a:noFill/>
          <a:ln/>
        </p:spPr>
        <p:txBody>
          <a:bodyPr wrap="none" lIns="0" tIns="0" rIns="0" bIns="0" rtlCol="0" anchor="t"/>
          <a:lstStyle/>
          <a:p>
            <a:pPr marL="0" indent="0">
              <a:lnSpc>
                <a:spcPts val="2500"/>
              </a:lnSpc>
              <a:buNone/>
            </a:pPr>
            <a:r>
              <a:rPr lang="en-US" sz="1550" dirty="0">
                <a:solidFill>
                  <a:srgbClr val="D9E1FF"/>
                </a:solidFill>
                <a:latin typeface="Martel Sans Light" pitchFamily="34" charset="0"/>
                <a:ea typeface="Martel Sans Light" pitchFamily="34" charset="-122"/>
                <a:cs typeface="Martel Sans Light" pitchFamily="34" charset="-120"/>
              </a:rPr>
              <a:t>Define a structure directly within another structure.</a:t>
            </a:r>
            <a:endParaRPr lang="en-US" sz="1550" dirty="0"/>
          </a:p>
        </p:txBody>
      </p:sp>
      <p:sp>
        <p:nvSpPr>
          <p:cNvPr id="11" name="Shape 9"/>
          <p:cNvSpPr/>
          <p:nvPr/>
        </p:nvSpPr>
        <p:spPr>
          <a:xfrm>
            <a:off x="7569398" y="3358039"/>
            <a:ext cx="6361152" cy="2566749"/>
          </a:xfrm>
          <a:prstGeom prst="roundRect">
            <a:avLst>
              <a:gd name="adj" fmla="val 1181"/>
            </a:avLst>
          </a:prstGeom>
          <a:solidFill>
            <a:srgbClr val="4C0107"/>
          </a:solidFill>
          <a:ln/>
        </p:spPr>
      </p:sp>
      <p:sp>
        <p:nvSpPr>
          <p:cNvPr id="12" name="Shape 10"/>
          <p:cNvSpPr/>
          <p:nvPr/>
        </p:nvSpPr>
        <p:spPr>
          <a:xfrm>
            <a:off x="7559397" y="3358039"/>
            <a:ext cx="6381155" cy="2566749"/>
          </a:xfrm>
          <a:prstGeom prst="roundRect">
            <a:avLst>
              <a:gd name="adj" fmla="val 1181"/>
            </a:avLst>
          </a:prstGeom>
          <a:solidFill>
            <a:srgbClr val="4C0107"/>
          </a:solidFill>
          <a:ln/>
        </p:spPr>
      </p:sp>
      <p:sp>
        <p:nvSpPr>
          <p:cNvPr id="13" name="Text 11"/>
          <p:cNvSpPr/>
          <p:nvPr/>
        </p:nvSpPr>
        <p:spPr>
          <a:xfrm>
            <a:off x="7761446" y="3509605"/>
            <a:ext cx="5977057" cy="2263616"/>
          </a:xfrm>
          <a:prstGeom prst="rect">
            <a:avLst/>
          </a:prstGeom>
          <a:noFill/>
          <a:ln/>
        </p:spPr>
        <p:txBody>
          <a:bodyPr wrap="square" lIns="0" tIns="0" rIns="0" bIns="0" rtlCol="0" anchor="t"/>
          <a:lstStyle/>
          <a:p>
            <a:pPr marL="0" indent="0">
              <a:lnSpc>
                <a:spcPts val="2500"/>
              </a:lnSpc>
              <a:buNone/>
            </a:pPr>
            <a:r>
              <a:rPr lang="en-US" sz="1550" dirty="0">
                <a:solidFill>
                  <a:srgbClr val="D9E1FF"/>
                </a:solidFill>
                <a:highlight>
                  <a:srgbClr val="4C0107"/>
                </a:highlight>
                <a:latin typeface="Consolas Light" pitchFamily="34" charset="0"/>
                <a:ea typeface="Consolas Light" pitchFamily="34" charset="-122"/>
                <a:cs typeface="Consolas Light" pitchFamily="34" charset="-120"/>
              </a:rPr>
              <a:t>struct Student {</a:t>
            </a:r>
            <a:endParaRPr lang="en-US" sz="1550" dirty="0"/>
          </a:p>
          <a:p>
            <a:pPr marL="0" indent="0">
              <a:lnSpc>
                <a:spcPts val="2500"/>
              </a:lnSpc>
              <a:buNone/>
            </a:pPr>
            <a:r>
              <a:rPr lang="en-US" sz="1550" dirty="0">
                <a:solidFill>
                  <a:srgbClr val="D9E1FF"/>
                </a:solidFill>
                <a:highlight>
                  <a:srgbClr val="4C0107"/>
                </a:highlight>
                <a:latin typeface="Consolas Light" pitchFamily="34" charset="0"/>
                <a:ea typeface="Consolas Light" pitchFamily="34" charset="-122"/>
                <a:cs typeface="Consolas Light" pitchFamily="34" charset="-120"/>
              </a:rPr>
              <a:t>    char name[50];</a:t>
            </a:r>
            <a:endParaRPr lang="en-US" sz="1550" dirty="0"/>
          </a:p>
          <a:p>
            <a:pPr marL="0" indent="0">
              <a:lnSpc>
                <a:spcPts val="2500"/>
              </a:lnSpc>
              <a:buNone/>
            </a:pPr>
            <a:r>
              <a:rPr lang="en-US" sz="1550" dirty="0">
                <a:solidFill>
                  <a:srgbClr val="D9E1FF"/>
                </a:solidFill>
                <a:highlight>
                  <a:srgbClr val="4C0107"/>
                </a:highlight>
                <a:latin typeface="Consolas Light" pitchFamily="34" charset="0"/>
                <a:ea typeface="Consolas Light" pitchFamily="34" charset="-122"/>
                <a:cs typeface="Consolas Light" pitchFamily="34" charset="-120"/>
              </a:rPr>
              <a:t>    struct {              // embedded structure</a:t>
            </a:r>
            <a:endParaRPr lang="en-US" sz="1550" dirty="0"/>
          </a:p>
          <a:p>
            <a:pPr marL="0" indent="0">
              <a:lnSpc>
                <a:spcPts val="2500"/>
              </a:lnSpc>
              <a:buNone/>
            </a:pPr>
            <a:r>
              <a:rPr lang="en-US" sz="1550" dirty="0">
                <a:solidFill>
                  <a:srgbClr val="D9E1FF"/>
                </a:solidFill>
                <a:highlight>
                  <a:srgbClr val="4C0107"/>
                </a:highlight>
                <a:latin typeface="Consolas Light" pitchFamily="34" charset="0"/>
                <a:ea typeface="Consolas Light" pitchFamily="34" charset="-122"/>
                <a:cs typeface="Consolas Light" pitchFamily="34" charset="-120"/>
              </a:rPr>
              <a:t>        char street[50];</a:t>
            </a:r>
            <a:endParaRPr lang="en-US" sz="1550" dirty="0"/>
          </a:p>
          <a:p>
            <a:pPr marL="0" indent="0">
              <a:lnSpc>
                <a:spcPts val="2500"/>
              </a:lnSpc>
              <a:buNone/>
            </a:pPr>
            <a:r>
              <a:rPr lang="en-US" sz="1550" dirty="0">
                <a:solidFill>
                  <a:srgbClr val="D9E1FF"/>
                </a:solidFill>
                <a:highlight>
                  <a:srgbClr val="4C0107"/>
                </a:highlight>
                <a:latin typeface="Consolas Light" pitchFamily="34" charset="0"/>
                <a:ea typeface="Consolas Light" pitchFamily="34" charset="-122"/>
                <a:cs typeface="Consolas Light" pitchFamily="34" charset="-120"/>
              </a:rPr>
              <a:t>        char city[30];</a:t>
            </a:r>
            <a:endParaRPr lang="en-US" sz="1550" dirty="0"/>
          </a:p>
          <a:p>
            <a:pPr marL="0" indent="0">
              <a:lnSpc>
                <a:spcPts val="2500"/>
              </a:lnSpc>
              <a:buNone/>
            </a:pPr>
            <a:r>
              <a:rPr lang="en-US" sz="1550" dirty="0">
                <a:solidFill>
                  <a:srgbClr val="D9E1FF"/>
                </a:solidFill>
                <a:highlight>
                  <a:srgbClr val="4C0107"/>
                </a:highlight>
                <a:latin typeface="Consolas Light" pitchFamily="34" charset="0"/>
                <a:ea typeface="Consolas Light" pitchFamily="34" charset="-122"/>
                <a:cs typeface="Consolas Light" pitchFamily="34" charset="-120"/>
              </a:rPr>
              <a:t>    } addr;</a:t>
            </a:r>
            <a:endParaRPr lang="en-US" sz="1550" dirty="0"/>
          </a:p>
          <a:p>
            <a:pPr marL="0" indent="0">
              <a:lnSpc>
                <a:spcPts val="2500"/>
              </a:lnSpc>
              <a:buNone/>
            </a:pPr>
            <a:r>
              <a:rPr lang="en-US" sz="1550" dirty="0">
                <a:solidFill>
                  <a:srgbClr val="D9E1FF"/>
                </a:solidFill>
                <a:highlight>
                  <a:srgbClr val="4C0107"/>
                </a:highlight>
                <a:latin typeface="Consolas Light" pitchFamily="34" charset="0"/>
                <a:ea typeface="Consolas Light" pitchFamily="34" charset="-122"/>
                <a:cs typeface="Consolas Light" pitchFamily="34" charset="-120"/>
              </a:rPr>
              <a:t>};</a:t>
            </a:r>
            <a:endParaRPr lang="en-US" sz="1550" dirty="0"/>
          </a:p>
        </p:txBody>
      </p:sp>
      <p:sp>
        <p:nvSpPr>
          <p:cNvPr id="14" name="Text 12"/>
          <p:cNvSpPr/>
          <p:nvPr/>
        </p:nvSpPr>
        <p:spPr>
          <a:xfrm>
            <a:off x="707469" y="7026354"/>
            <a:ext cx="13215461" cy="646748"/>
          </a:xfrm>
          <a:prstGeom prst="rect">
            <a:avLst/>
          </a:prstGeom>
          <a:noFill/>
          <a:ln/>
        </p:spPr>
        <p:txBody>
          <a:bodyPr wrap="square" lIns="0" tIns="0" rIns="0" bIns="0" rtlCol="0" anchor="t"/>
          <a:lstStyle/>
          <a:p>
            <a:pPr marL="0" indent="0">
              <a:lnSpc>
                <a:spcPts val="2500"/>
              </a:lnSpc>
              <a:buNone/>
            </a:pPr>
            <a:r>
              <a:rPr lang="en-US" sz="1550" dirty="0">
                <a:solidFill>
                  <a:srgbClr val="D9E1FF"/>
                </a:solidFill>
                <a:latin typeface="Martel Sans Light" pitchFamily="34" charset="0"/>
                <a:ea typeface="Martel Sans Light" pitchFamily="34" charset="-122"/>
                <a:cs typeface="Martel Sans Light" pitchFamily="34" charset="-120"/>
              </a:rPr>
              <a:t>Both approaches achieve the same result but offer different levels of reusability. Separate structures provide better reusability, while embedded structures keep related data more tightly coupled.</a:t>
            </a:r>
            <a:endParaRPr lang="en-US" sz="15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17352" y="563642"/>
            <a:ext cx="6086951" cy="602813"/>
          </a:xfrm>
          <a:prstGeom prst="rect">
            <a:avLst/>
          </a:prstGeom>
          <a:noFill/>
          <a:ln/>
        </p:spPr>
        <p:txBody>
          <a:bodyPr wrap="none" lIns="0" tIns="0" rIns="0" bIns="0" rtlCol="0" anchor="t"/>
          <a:lstStyle/>
          <a:p>
            <a:pPr marL="0" indent="0">
              <a:lnSpc>
                <a:spcPts val="4700"/>
              </a:lnSpc>
              <a:buNone/>
            </a:pPr>
            <a:r>
              <a:rPr lang="en-US" sz="3750" dirty="0">
                <a:solidFill>
                  <a:srgbClr val="FFFFFF"/>
                </a:solidFill>
                <a:latin typeface="Kanit" pitchFamily="34" charset="0"/>
                <a:ea typeface="Kanit" pitchFamily="34" charset="-122"/>
                <a:cs typeface="Kanit" pitchFamily="34" charset="-120"/>
              </a:rPr>
              <a:t>Accessing Nested Structures</a:t>
            </a:r>
            <a:endParaRPr lang="en-US" sz="3750" dirty="0"/>
          </a:p>
        </p:txBody>
      </p:sp>
      <p:sp>
        <p:nvSpPr>
          <p:cNvPr id="3" name="Text 1"/>
          <p:cNvSpPr/>
          <p:nvPr/>
        </p:nvSpPr>
        <p:spPr>
          <a:xfrm>
            <a:off x="717352" y="1678781"/>
            <a:ext cx="2411492" cy="301347"/>
          </a:xfrm>
          <a:prstGeom prst="rect">
            <a:avLst/>
          </a:prstGeom>
          <a:noFill/>
          <a:ln/>
        </p:spPr>
        <p:txBody>
          <a:bodyPr wrap="none" lIns="0" tIns="0" rIns="0" bIns="0" rtlCol="0" anchor="t"/>
          <a:lstStyle/>
          <a:p>
            <a:pPr marL="0" indent="0">
              <a:lnSpc>
                <a:spcPts val="2350"/>
              </a:lnSpc>
              <a:buNone/>
            </a:pPr>
            <a:r>
              <a:rPr lang="en-US" sz="1850" dirty="0">
                <a:solidFill>
                  <a:srgbClr val="FFFFFF"/>
                </a:solidFill>
                <a:latin typeface="Kanit" pitchFamily="34" charset="0"/>
                <a:ea typeface="Kanit" pitchFamily="34" charset="-122"/>
                <a:cs typeface="Kanit" pitchFamily="34" charset="-120"/>
              </a:rPr>
              <a:t>Syntax Pattern</a:t>
            </a:r>
            <a:endParaRPr lang="en-US" sz="1850" dirty="0"/>
          </a:p>
        </p:txBody>
      </p:sp>
      <p:sp>
        <p:nvSpPr>
          <p:cNvPr id="4" name="Text 2"/>
          <p:cNvSpPr/>
          <p:nvPr/>
        </p:nvSpPr>
        <p:spPr>
          <a:xfrm>
            <a:off x="717352" y="2185035"/>
            <a:ext cx="6347817" cy="656034"/>
          </a:xfrm>
          <a:prstGeom prst="rect">
            <a:avLst/>
          </a:prstGeom>
          <a:noFill/>
          <a:ln/>
        </p:spPr>
        <p:txBody>
          <a:bodyPr wrap="square" lIns="0" tIns="0" rIns="0" bIns="0" rtlCol="0" anchor="t"/>
          <a:lstStyle/>
          <a:p>
            <a:pPr marL="0" indent="0">
              <a:lnSpc>
                <a:spcPts val="2550"/>
              </a:lnSpc>
              <a:buNone/>
            </a:pPr>
            <a:r>
              <a:rPr lang="en-US" sz="1600" dirty="0">
                <a:solidFill>
                  <a:srgbClr val="D9E1FF"/>
                </a:solidFill>
                <a:latin typeface="Martel Sans Light" pitchFamily="34" charset="0"/>
                <a:ea typeface="Martel Sans Light" pitchFamily="34" charset="-122"/>
                <a:cs typeface="Martel Sans Light" pitchFamily="34" charset="-120"/>
              </a:rPr>
              <a:t>To access members of a nested structure, use multiple dot operators chained together:</a:t>
            </a:r>
            <a:endParaRPr lang="en-US" sz="1600" dirty="0"/>
          </a:p>
        </p:txBody>
      </p:sp>
      <p:sp>
        <p:nvSpPr>
          <p:cNvPr id="5" name="Text 3"/>
          <p:cNvSpPr/>
          <p:nvPr/>
        </p:nvSpPr>
        <p:spPr>
          <a:xfrm>
            <a:off x="717352" y="3025497"/>
            <a:ext cx="6347817" cy="328017"/>
          </a:xfrm>
          <a:prstGeom prst="rect">
            <a:avLst/>
          </a:prstGeom>
          <a:noFill/>
          <a:ln/>
        </p:spPr>
        <p:txBody>
          <a:bodyPr wrap="none" lIns="0" tIns="0" rIns="0" bIns="0" rtlCol="0" anchor="t"/>
          <a:lstStyle/>
          <a:p>
            <a:pPr marL="342900" indent="-342900">
              <a:lnSpc>
                <a:spcPts val="2550"/>
              </a:lnSpc>
              <a:buSzPct val="100000"/>
              <a:buChar char="•"/>
            </a:pPr>
            <a:r>
              <a:rPr lang="en-US" sz="1600" dirty="0">
                <a:solidFill>
                  <a:srgbClr val="D9E1FF"/>
                </a:solidFill>
                <a:latin typeface="Martel Sans Light" pitchFamily="34" charset="0"/>
                <a:ea typeface="Martel Sans Light" pitchFamily="34" charset="-122"/>
                <a:cs typeface="Martel Sans Light" pitchFamily="34" charset="-120"/>
              </a:rPr>
              <a:t>outer_variable.inner_structure.member</a:t>
            </a:r>
            <a:endParaRPr lang="en-US" sz="1600" dirty="0"/>
          </a:p>
        </p:txBody>
      </p:sp>
      <p:sp>
        <p:nvSpPr>
          <p:cNvPr id="6" name="Text 4"/>
          <p:cNvSpPr/>
          <p:nvPr/>
        </p:nvSpPr>
        <p:spPr>
          <a:xfrm>
            <a:off x="717352" y="3425190"/>
            <a:ext cx="6347817" cy="328017"/>
          </a:xfrm>
          <a:prstGeom prst="rect">
            <a:avLst/>
          </a:prstGeom>
          <a:noFill/>
          <a:ln/>
        </p:spPr>
        <p:txBody>
          <a:bodyPr wrap="none" lIns="0" tIns="0" rIns="0" bIns="0" rtlCol="0" anchor="t"/>
          <a:lstStyle/>
          <a:p>
            <a:pPr marL="342900" indent="-342900">
              <a:lnSpc>
                <a:spcPts val="2550"/>
              </a:lnSpc>
              <a:buSzPct val="100000"/>
              <a:buChar char="•"/>
            </a:pPr>
            <a:r>
              <a:rPr lang="en-US" sz="1600" dirty="0">
                <a:solidFill>
                  <a:srgbClr val="D9E1FF"/>
                </a:solidFill>
                <a:latin typeface="Martel Sans Light" pitchFamily="34" charset="0"/>
                <a:ea typeface="Martel Sans Light" pitchFamily="34" charset="-122"/>
                <a:cs typeface="Martel Sans Light" pitchFamily="34" charset="-120"/>
              </a:rPr>
              <a:t>Each dot operator (.) accesses the next level deeper</a:t>
            </a:r>
            <a:endParaRPr lang="en-US" sz="1600" dirty="0"/>
          </a:p>
        </p:txBody>
      </p:sp>
      <p:sp>
        <p:nvSpPr>
          <p:cNvPr id="7" name="Text 5"/>
          <p:cNvSpPr/>
          <p:nvPr/>
        </p:nvSpPr>
        <p:spPr>
          <a:xfrm>
            <a:off x="717352" y="3824883"/>
            <a:ext cx="6347817" cy="328017"/>
          </a:xfrm>
          <a:prstGeom prst="rect">
            <a:avLst/>
          </a:prstGeom>
          <a:noFill/>
          <a:ln/>
        </p:spPr>
        <p:txBody>
          <a:bodyPr wrap="none" lIns="0" tIns="0" rIns="0" bIns="0" rtlCol="0" anchor="t"/>
          <a:lstStyle/>
          <a:p>
            <a:pPr marL="342900" indent="-342900">
              <a:lnSpc>
                <a:spcPts val="2550"/>
              </a:lnSpc>
              <a:buSzPct val="100000"/>
              <a:buChar char="•"/>
            </a:pPr>
            <a:r>
              <a:rPr lang="en-US" sz="1600" dirty="0">
                <a:solidFill>
                  <a:srgbClr val="D9E1FF"/>
                </a:solidFill>
                <a:latin typeface="Martel Sans Light" pitchFamily="34" charset="0"/>
                <a:ea typeface="Martel Sans Light" pitchFamily="34" charset="-122"/>
                <a:cs typeface="Martel Sans Light" pitchFamily="34" charset="-120"/>
              </a:rPr>
              <a:t>Read from left to right: start with outermost structure</a:t>
            </a:r>
            <a:endParaRPr lang="en-US" sz="1600" dirty="0"/>
          </a:p>
        </p:txBody>
      </p:sp>
      <p:sp>
        <p:nvSpPr>
          <p:cNvPr id="8" name="Text 6"/>
          <p:cNvSpPr/>
          <p:nvPr/>
        </p:nvSpPr>
        <p:spPr>
          <a:xfrm>
            <a:off x="7572851" y="1678781"/>
            <a:ext cx="2411492" cy="301347"/>
          </a:xfrm>
          <a:prstGeom prst="rect">
            <a:avLst/>
          </a:prstGeom>
          <a:noFill/>
          <a:ln/>
        </p:spPr>
        <p:txBody>
          <a:bodyPr wrap="none" lIns="0" tIns="0" rIns="0" bIns="0" rtlCol="0" anchor="t"/>
          <a:lstStyle/>
          <a:p>
            <a:pPr marL="0" indent="0">
              <a:lnSpc>
                <a:spcPts val="2350"/>
              </a:lnSpc>
              <a:buNone/>
            </a:pPr>
            <a:r>
              <a:rPr lang="en-US" sz="1850" dirty="0">
                <a:solidFill>
                  <a:srgbClr val="FFFFFF"/>
                </a:solidFill>
                <a:latin typeface="Kanit" pitchFamily="34" charset="0"/>
                <a:ea typeface="Kanit" pitchFamily="34" charset="-122"/>
                <a:cs typeface="Kanit" pitchFamily="34" charset="-120"/>
              </a:rPr>
              <a:t>Example</a:t>
            </a:r>
            <a:endParaRPr lang="en-US" sz="1850" dirty="0"/>
          </a:p>
        </p:txBody>
      </p:sp>
      <p:sp>
        <p:nvSpPr>
          <p:cNvPr id="9" name="Shape 7"/>
          <p:cNvSpPr/>
          <p:nvPr/>
        </p:nvSpPr>
        <p:spPr>
          <a:xfrm>
            <a:off x="7572851" y="2210633"/>
            <a:ext cx="6347817" cy="5227677"/>
          </a:xfrm>
          <a:prstGeom prst="roundRect">
            <a:avLst>
              <a:gd name="adj" fmla="val 588"/>
            </a:avLst>
          </a:prstGeom>
          <a:solidFill>
            <a:srgbClr val="4C0107"/>
          </a:solidFill>
          <a:ln/>
        </p:spPr>
      </p:sp>
      <p:sp>
        <p:nvSpPr>
          <p:cNvPr id="10" name="Shape 8"/>
          <p:cNvSpPr/>
          <p:nvPr/>
        </p:nvSpPr>
        <p:spPr>
          <a:xfrm>
            <a:off x="7562612" y="2210633"/>
            <a:ext cx="6368296" cy="5227677"/>
          </a:xfrm>
          <a:prstGeom prst="roundRect">
            <a:avLst>
              <a:gd name="adj" fmla="val 588"/>
            </a:avLst>
          </a:prstGeom>
          <a:solidFill>
            <a:srgbClr val="4C0107"/>
          </a:solidFill>
          <a:ln/>
        </p:spPr>
      </p:sp>
      <p:sp>
        <p:nvSpPr>
          <p:cNvPr id="11" name="Text 9"/>
          <p:cNvSpPr/>
          <p:nvPr/>
        </p:nvSpPr>
        <p:spPr>
          <a:xfrm>
            <a:off x="7767518" y="2364343"/>
            <a:ext cx="5958483" cy="4920258"/>
          </a:xfrm>
          <a:prstGeom prst="rect">
            <a:avLst/>
          </a:prstGeom>
          <a:noFill/>
          <a:ln/>
        </p:spPr>
        <p:txBody>
          <a:bodyPr wrap="square" lIns="0" tIns="0" rIns="0" bIns="0" rtlCol="0" anchor="t"/>
          <a:lstStyle/>
          <a:p>
            <a:pPr marL="0" indent="0">
              <a:lnSpc>
                <a:spcPts val="2550"/>
              </a:lnSpc>
              <a:buNone/>
            </a:pPr>
            <a:r>
              <a:rPr lang="en-US" sz="1600" dirty="0">
                <a:solidFill>
                  <a:srgbClr val="D9E1FF"/>
                </a:solidFill>
                <a:highlight>
                  <a:srgbClr val="4C0107"/>
                </a:highlight>
                <a:latin typeface="Consolas Light" pitchFamily="34" charset="0"/>
                <a:ea typeface="Consolas Light" pitchFamily="34" charset="-122"/>
                <a:cs typeface="Consolas Light" pitchFamily="34" charset="-120"/>
              </a:rPr>
              <a:t>struct Date {</a:t>
            </a:r>
            <a:endParaRPr lang="en-US" sz="1600" dirty="0"/>
          </a:p>
          <a:p>
            <a:pPr marL="0" indent="0">
              <a:lnSpc>
                <a:spcPts val="2550"/>
              </a:lnSpc>
              <a:buNone/>
            </a:pPr>
            <a:r>
              <a:rPr lang="en-US" sz="1600" dirty="0">
                <a:solidFill>
                  <a:srgbClr val="D9E1FF"/>
                </a:solidFill>
                <a:highlight>
                  <a:srgbClr val="4C0107"/>
                </a:highlight>
                <a:latin typeface="Consolas Light" pitchFamily="34" charset="0"/>
                <a:ea typeface="Consolas Light" pitchFamily="34" charset="-122"/>
                <a:cs typeface="Consolas Light" pitchFamily="34" charset="-120"/>
              </a:rPr>
              <a:t>    int dd;</a:t>
            </a:r>
            <a:endParaRPr lang="en-US" sz="1600" dirty="0"/>
          </a:p>
          <a:p>
            <a:pPr marL="0" indent="0">
              <a:lnSpc>
                <a:spcPts val="2550"/>
              </a:lnSpc>
              <a:buNone/>
            </a:pPr>
            <a:r>
              <a:rPr lang="en-US" sz="1600" dirty="0">
                <a:solidFill>
                  <a:srgbClr val="D9E1FF"/>
                </a:solidFill>
                <a:highlight>
                  <a:srgbClr val="4C0107"/>
                </a:highlight>
                <a:latin typeface="Consolas Light" pitchFamily="34" charset="0"/>
                <a:ea typeface="Consolas Light" pitchFamily="34" charset="-122"/>
                <a:cs typeface="Consolas Light" pitchFamily="34" charset="-120"/>
              </a:rPr>
              <a:t>    int mm;</a:t>
            </a:r>
            <a:endParaRPr lang="en-US" sz="1600" dirty="0"/>
          </a:p>
          <a:p>
            <a:pPr marL="0" indent="0">
              <a:lnSpc>
                <a:spcPts val="2550"/>
              </a:lnSpc>
              <a:buNone/>
            </a:pPr>
            <a:r>
              <a:rPr lang="en-US" sz="1600" dirty="0">
                <a:solidFill>
                  <a:srgbClr val="D9E1FF"/>
                </a:solidFill>
                <a:highlight>
                  <a:srgbClr val="4C0107"/>
                </a:highlight>
                <a:latin typeface="Consolas Light" pitchFamily="34" charset="0"/>
                <a:ea typeface="Consolas Light" pitchFamily="34" charset="-122"/>
                <a:cs typeface="Consolas Light" pitchFamily="34" charset="-120"/>
              </a:rPr>
              <a:t>    int yyyy;</a:t>
            </a:r>
            <a:endParaRPr lang="en-US" sz="1600" dirty="0"/>
          </a:p>
          <a:p>
            <a:pPr marL="0" indent="0">
              <a:lnSpc>
                <a:spcPts val="2550"/>
              </a:lnSpc>
              <a:buNone/>
            </a:pPr>
            <a:r>
              <a:rPr lang="en-US" sz="1600" dirty="0">
                <a:solidFill>
                  <a:srgbClr val="D9E1FF"/>
                </a:solidFill>
                <a:highlight>
                  <a:srgbClr val="4C0107"/>
                </a:highlight>
                <a:latin typeface="Consolas Light" pitchFamily="34" charset="0"/>
                <a:ea typeface="Consolas Light" pitchFamily="34" charset="-122"/>
                <a:cs typeface="Consolas Light" pitchFamily="34" charset="-120"/>
              </a:rPr>
              <a:t>};</a:t>
            </a:r>
            <a:endParaRPr lang="en-US" sz="1600" dirty="0"/>
          </a:p>
          <a:p>
            <a:pPr marL="0" indent="0">
              <a:lnSpc>
                <a:spcPts val="2550"/>
              </a:lnSpc>
              <a:buNone/>
            </a:pPr>
            <a:endParaRPr lang="en-US" sz="1600" dirty="0"/>
          </a:p>
          <a:p>
            <a:pPr marL="0" indent="0">
              <a:lnSpc>
                <a:spcPts val="2550"/>
              </a:lnSpc>
              <a:buNone/>
            </a:pPr>
            <a:r>
              <a:rPr lang="en-US" sz="1600" dirty="0">
                <a:solidFill>
                  <a:srgbClr val="D9E1FF"/>
                </a:solidFill>
                <a:highlight>
                  <a:srgbClr val="4C0107"/>
                </a:highlight>
                <a:latin typeface="Consolas Light" pitchFamily="34" charset="0"/>
                <a:ea typeface="Consolas Light" pitchFamily="34" charset="-122"/>
                <a:cs typeface="Consolas Light" pitchFamily="34" charset="-120"/>
              </a:rPr>
              <a:t>struct Employee {</a:t>
            </a:r>
            <a:endParaRPr lang="en-US" sz="1600" dirty="0"/>
          </a:p>
          <a:p>
            <a:pPr marL="0" indent="0">
              <a:lnSpc>
                <a:spcPts val="2550"/>
              </a:lnSpc>
              <a:buNone/>
            </a:pPr>
            <a:r>
              <a:rPr lang="en-US" sz="1600" dirty="0">
                <a:solidFill>
                  <a:srgbClr val="D9E1FF"/>
                </a:solidFill>
                <a:highlight>
                  <a:srgbClr val="4C0107"/>
                </a:highlight>
                <a:latin typeface="Consolas Light" pitchFamily="34" charset="0"/>
                <a:ea typeface="Consolas Light" pitchFamily="34" charset="-122"/>
                <a:cs typeface="Consolas Light" pitchFamily="34" charset="-120"/>
              </a:rPr>
              <a:t>    int id;</a:t>
            </a:r>
            <a:endParaRPr lang="en-US" sz="1600" dirty="0"/>
          </a:p>
          <a:p>
            <a:pPr marL="0" indent="0">
              <a:lnSpc>
                <a:spcPts val="2550"/>
              </a:lnSpc>
              <a:buNone/>
            </a:pPr>
            <a:r>
              <a:rPr lang="en-US" sz="1600" dirty="0">
                <a:solidFill>
                  <a:srgbClr val="D9E1FF"/>
                </a:solidFill>
                <a:highlight>
                  <a:srgbClr val="4C0107"/>
                </a:highlight>
                <a:latin typeface="Consolas Light" pitchFamily="34" charset="0"/>
                <a:ea typeface="Consolas Light" pitchFamily="34" charset="-122"/>
                <a:cs typeface="Consolas Light" pitchFamily="34" charset="-120"/>
              </a:rPr>
              <a:t>    struct Date doj;</a:t>
            </a:r>
            <a:endParaRPr lang="en-US" sz="1600" dirty="0"/>
          </a:p>
          <a:p>
            <a:pPr marL="0" indent="0">
              <a:lnSpc>
                <a:spcPts val="2550"/>
              </a:lnSpc>
              <a:buNone/>
            </a:pPr>
            <a:r>
              <a:rPr lang="en-US" sz="1600" dirty="0">
                <a:solidFill>
                  <a:srgbClr val="D9E1FF"/>
                </a:solidFill>
                <a:highlight>
                  <a:srgbClr val="4C0107"/>
                </a:highlight>
                <a:latin typeface="Consolas Light" pitchFamily="34" charset="0"/>
                <a:ea typeface="Consolas Light" pitchFamily="34" charset="-122"/>
                <a:cs typeface="Consolas Light" pitchFamily="34" charset="-120"/>
              </a:rPr>
              <a:t>} e1;</a:t>
            </a:r>
            <a:endParaRPr lang="en-US" sz="1600" dirty="0"/>
          </a:p>
          <a:p>
            <a:pPr marL="0" indent="0">
              <a:lnSpc>
                <a:spcPts val="2550"/>
              </a:lnSpc>
              <a:buNone/>
            </a:pPr>
            <a:endParaRPr lang="en-US" sz="1600" dirty="0"/>
          </a:p>
          <a:p>
            <a:pPr marL="0" indent="0">
              <a:lnSpc>
                <a:spcPts val="2550"/>
              </a:lnSpc>
              <a:buNone/>
            </a:pPr>
            <a:r>
              <a:rPr lang="en-US" sz="1600" dirty="0">
                <a:solidFill>
                  <a:srgbClr val="D9E1FF"/>
                </a:solidFill>
                <a:highlight>
                  <a:srgbClr val="4C0107"/>
                </a:highlight>
                <a:latin typeface="Consolas Light" pitchFamily="34" charset="0"/>
                <a:ea typeface="Consolas Light" pitchFamily="34" charset="-122"/>
                <a:cs typeface="Consolas Light" pitchFamily="34" charset="-120"/>
              </a:rPr>
              <a:t>// Accessing members</a:t>
            </a:r>
            <a:endParaRPr lang="en-US" sz="1600" dirty="0"/>
          </a:p>
          <a:p>
            <a:pPr marL="0" indent="0">
              <a:lnSpc>
                <a:spcPts val="2550"/>
              </a:lnSpc>
              <a:buNone/>
            </a:pPr>
            <a:r>
              <a:rPr lang="en-US" sz="1600" dirty="0">
                <a:solidFill>
                  <a:srgbClr val="D9E1FF"/>
                </a:solidFill>
                <a:highlight>
                  <a:srgbClr val="4C0107"/>
                </a:highlight>
                <a:latin typeface="Consolas Light" pitchFamily="34" charset="0"/>
                <a:ea typeface="Consolas Light" pitchFamily="34" charset="-122"/>
                <a:cs typeface="Consolas Light" pitchFamily="34" charset="-120"/>
              </a:rPr>
              <a:t>e1.doj.dd = 15;    // day</a:t>
            </a:r>
            <a:endParaRPr lang="en-US" sz="1600" dirty="0"/>
          </a:p>
          <a:p>
            <a:pPr marL="0" indent="0">
              <a:lnSpc>
                <a:spcPts val="2550"/>
              </a:lnSpc>
              <a:buNone/>
            </a:pPr>
            <a:r>
              <a:rPr lang="en-US" sz="1600" dirty="0">
                <a:solidFill>
                  <a:srgbClr val="D9E1FF"/>
                </a:solidFill>
                <a:highlight>
                  <a:srgbClr val="4C0107"/>
                </a:highlight>
                <a:latin typeface="Consolas Light" pitchFamily="34" charset="0"/>
                <a:ea typeface="Consolas Light" pitchFamily="34" charset="-122"/>
                <a:cs typeface="Consolas Light" pitchFamily="34" charset="-120"/>
              </a:rPr>
              <a:t>e1.doj.mm = 8;     // month</a:t>
            </a:r>
            <a:endParaRPr lang="en-US" sz="1600" dirty="0"/>
          </a:p>
          <a:p>
            <a:pPr marL="0" indent="0">
              <a:lnSpc>
                <a:spcPts val="2550"/>
              </a:lnSpc>
              <a:buNone/>
            </a:pPr>
            <a:r>
              <a:rPr lang="en-US" sz="1600" dirty="0">
                <a:solidFill>
                  <a:srgbClr val="D9E1FF"/>
                </a:solidFill>
                <a:highlight>
                  <a:srgbClr val="4C0107"/>
                </a:highlight>
                <a:latin typeface="Consolas Light" pitchFamily="34" charset="0"/>
                <a:ea typeface="Consolas Light" pitchFamily="34" charset="-122"/>
                <a:cs typeface="Consolas Light" pitchFamily="34" charset="-120"/>
              </a:rPr>
              <a:t>e1.doj.yyyy = 2023; // year</a:t>
            </a:r>
            <a:endParaRPr lang="en-US"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814388" y="641509"/>
            <a:ext cx="5475327" cy="684371"/>
          </a:xfrm>
          <a:prstGeom prst="rect">
            <a:avLst/>
          </a:prstGeom>
          <a:noFill/>
          <a:ln/>
        </p:spPr>
        <p:txBody>
          <a:bodyPr wrap="none" lIns="0" tIns="0" rIns="0" bIns="0" rtlCol="0" anchor="t"/>
          <a:lstStyle/>
          <a:p>
            <a:pPr marL="0" indent="0">
              <a:lnSpc>
                <a:spcPts val="5350"/>
              </a:lnSpc>
              <a:buNone/>
            </a:pPr>
            <a:r>
              <a:rPr lang="en-US" sz="4300" dirty="0">
                <a:solidFill>
                  <a:srgbClr val="FFFFFF"/>
                </a:solidFill>
                <a:latin typeface="Kanit" pitchFamily="34" charset="0"/>
                <a:ea typeface="Kanit" pitchFamily="34" charset="-122"/>
                <a:cs typeface="Kanit" pitchFamily="34" charset="-120"/>
              </a:rPr>
              <a:t>Arrays of Structures</a:t>
            </a:r>
            <a:endParaRPr lang="en-US" sz="4300" dirty="0"/>
          </a:p>
        </p:txBody>
      </p:sp>
      <p:sp>
        <p:nvSpPr>
          <p:cNvPr id="3" name="Text 1"/>
          <p:cNvSpPr/>
          <p:nvPr/>
        </p:nvSpPr>
        <p:spPr>
          <a:xfrm>
            <a:off x="814388" y="1907500"/>
            <a:ext cx="3784878" cy="342067"/>
          </a:xfrm>
          <a:prstGeom prst="rect">
            <a:avLst/>
          </a:prstGeom>
          <a:noFill/>
          <a:ln/>
        </p:spPr>
        <p:txBody>
          <a:bodyPr wrap="none" lIns="0" tIns="0" rIns="0" bIns="0" rtlCol="0" anchor="t"/>
          <a:lstStyle/>
          <a:p>
            <a:pPr marL="0" indent="0">
              <a:lnSpc>
                <a:spcPts val="2650"/>
              </a:lnSpc>
              <a:buNone/>
            </a:pPr>
            <a:r>
              <a:rPr lang="en-US" sz="2150" dirty="0">
                <a:solidFill>
                  <a:srgbClr val="FFFFFF"/>
                </a:solidFill>
                <a:latin typeface="Kanit" pitchFamily="34" charset="0"/>
                <a:ea typeface="Kanit" pitchFamily="34" charset="-122"/>
                <a:cs typeface="Kanit" pitchFamily="34" charset="-120"/>
              </a:rPr>
              <a:t>What is an Array of Structures?</a:t>
            </a:r>
            <a:endParaRPr lang="en-US" sz="2150" dirty="0"/>
          </a:p>
        </p:txBody>
      </p:sp>
      <p:sp>
        <p:nvSpPr>
          <p:cNvPr id="4" name="Text 2"/>
          <p:cNvSpPr/>
          <p:nvPr/>
        </p:nvSpPr>
        <p:spPr>
          <a:xfrm>
            <a:off x="814388" y="2482215"/>
            <a:ext cx="6216968" cy="1860947"/>
          </a:xfrm>
          <a:prstGeom prst="rect">
            <a:avLst/>
          </a:prstGeom>
          <a:noFill/>
          <a:ln/>
        </p:spPr>
        <p:txBody>
          <a:bodyPr wrap="square" lIns="0" tIns="0" rIns="0" bIns="0" rtlCol="0" anchor="t"/>
          <a:lstStyle/>
          <a:p>
            <a:pPr marL="0" indent="0">
              <a:lnSpc>
                <a:spcPts val="2900"/>
              </a:lnSpc>
              <a:buNone/>
            </a:pPr>
            <a:r>
              <a:rPr lang="en-US" sz="1800" dirty="0">
                <a:solidFill>
                  <a:srgbClr val="D9E1FF"/>
                </a:solidFill>
                <a:latin typeface="Martel Sans Light" pitchFamily="34" charset="0"/>
                <a:ea typeface="Martel Sans Light" pitchFamily="34" charset="-122"/>
                <a:cs typeface="Martel Sans Light" pitchFamily="34" charset="-120"/>
              </a:rPr>
              <a:t>An array of structures is a collection of multiple structure variables, where each array element contains a complete structure. It combines the features of arrays and structures to store multiple records of the same structure type.</a:t>
            </a:r>
            <a:endParaRPr lang="en-US" sz="1800" dirty="0"/>
          </a:p>
        </p:txBody>
      </p:sp>
      <p:sp>
        <p:nvSpPr>
          <p:cNvPr id="5" name="Text 3"/>
          <p:cNvSpPr/>
          <p:nvPr/>
        </p:nvSpPr>
        <p:spPr>
          <a:xfrm>
            <a:off x="814388" y="4552593"/>
            <a:ext cx="6216968" cy="372189"/>
          </a:xfrm>
          <a:prstGeom prst="rect">
            <a:avLst/>
          </a:prstGeom>
          <a:noFill/>
          <a:ln/>
        </p:spPr>
        <p:txBody>
          <a:bodyPr wrap="none" lIns="0" tIns="0" rIns="0" bIns="0" rtlCol="0" anchor="t"/>
          <a:lstStyle/>
          <a:p>
            <a:pPr marL="0" indent="0">
              <a:lnSpc>
                <a:spcPts val="2900"/>
              </a:lnSpc>
              <a:buNone/>
            </a:pPr>
            <a:r>
              <a:rPr lang="en-US" sz="1800" dirty="0">
                <a:solidFill>
                  <a:srgbClr val="D9E1FF"/>
                </a:solidFill>
                <a:latin typeface="Martel Sans Light" pitchFamily="34" charset="0"/>
                <a:ea typeface="Martel Sans Light" pitchFamily="34" charset="-122"/>
                <a:cs typeface="Martel Sans Light" pitchFamily="34" charset="-120"/>
              </a:rPr>
              <a:t>Common uses include:</a:t>
            </a:r>
            <a:endParaRPr lang="en-US" sz="1800" dirty="0"/>
          </a:p>
        </p:txBody>
      </p:sp>
      <p:sp>
        <p:nvSpPr>
          <p:cNvPr id="6" name="Text 4"/>
          <p:cNvSpPr/>
          <p:nvPr/>
        </p:nvSpPr>
        <p:spPr>
          <a:xfrm>
            <a:off x="814388" y="5134213"/>
            <a:ext cx="6216968" cy="372189"/>
          </a:xfrm>
          <a:prstGeom prst="rect">
            <a:avLst/>
          </a:prstGeom>
          <a:noFill/>
          <a:ln/>
        </p:spPr>
        <p:txBody>
          <a:bodyPr wrap="none" lIns="0" tIns="0" rIns="0" bIns="0" rtlCol="0" anchor="t"/>
          <a:lstStyle/>
          <a:p>
            <a:pPr marL="342900" indent="-342900">
              <a:lnSpc>
                <a:spcPts val="2900"/>
              </a:lnSpc>
              <a:buSzPct val="100000"/>
              <a:buChar char="•"/>
            </a:pPr>
            <a:r>
              <a:rPr lang="en-US" sz="1800" dirty="0">
                <a:solidFill>
                  <a:srgbClr val="D9E1FF"/>
                </a:solidFill>
                <a:latin typeface="Martel Sans Light" pitchFamily="34" charset="0"/>
                <a:ea typeface="Martel Sans Light" pitchFamily="34" charset="-122"/>
                <a:cs typeface="Martel Sans Light" pitchFamily="34" charset="-120"/>
              </a:rPr>
              <a:t>Student records in a class</a:t>
            </a:r>
            <a:endParaRPr lang="en-US" sz="1800" dirty="0"/>
          </a:p>
        </p:txBody>
      </p:sp>
      <p:sp>
        <p:nvSpPr>
          <p:cNvPr id="7" name="Text 5"/>
          <p:cNvSpPr/>
          <p:nvPr/>
        </p:nvSpPr>
        <p:spPr>
          <a:xfrm>
            <a:off x="814388" y="5587841"/>
            <a:ext cx="6216968" cy="372189"/>
          </a:xfrm>
          <a:prstGeom prst="rect">
            <a:avLst/>
          </a:prstGeom>
          <a:noFill/>
          <a:ln/>
        </p:spPr>
        <p:txBody>
          <a:bodyPr wrap="none" lIns="0" tIns="0" rIns="0" bIns="0" rtlCol="0" anchor="t"/>
          <a:lstStyle/>
          <a:p>
            <a:pPr marL="342900" indent="-342900">
              <a:lnSpc>
                <a:spcPts val="2900"/>
              </a:lnSpc>
              <a:buSzPct val="100000"/>
              <a:buChar char="•"/>
            </a:pPr>
            <a:r>
              <a:rPr lang="en-US" sz="1800" dirty="0">
                <a:solidFill>
                  <a:srgbClr val="D9E1FF"/>
                </a:solidFill>
                <a:latin typeface="Martel Sans Light" pitchFamily="34" charset="0"/>
                <a:ea typeface="Martel Sans Light" pitchFamily="34" charset="-122"/>
                <a:cs typeface="Martel Sans Light" pitchFamily="34" charset="-120"/>
              </a:rPr>
              <a:t>Employee data in a company</a:t>
            </a:r>
            <a:endParaRPr lang="en-US" sz="1800" dirty="0"/>
          </a:p>
        </p:txBody>
      </p:sp>
      <p:sp>
        <p:nvSpPr>
          <p:cNvPr id="8" name="Text 6"/>
          <p:cNvSpPr/>
          <p:nvPr/>
        </p:nvSpPr>
        <p:spPr>
          <a:xfrm>
            <a:off x="814388" y="6041469"/>
            <a:ext cx="6216968" cy="372189"/>
          </a:xfrm>
          <a:prstGeom prst="rect">
            <a:avLst/>
          </a:prstGeom>
          <a:noFill/>
          <a:ln/>
        </p:spPr>
        <p:txBody>
          <a:bodyPr wrap="none" lIns="0" tIns="0" rIns="0" bIns="0" rtlCol="0" anchor="t"/>
          <a:lstStyle/>
          <a:p>
            <a:pPr marL="342900" indent="-342900">
              <a:lnSpc>
                <a:spcPts val="2900"/>
              </a:lnSpc>
              <a:buSzPct val="100000"/>
              <a:buChar char="•"/>
            </a:pPr>
            <a:r>
              <a:rPr lang="en-US" sz="1800" dirty="0">
                <a:solidFill>
                  <a:srgbClr val="D9E1FF"/>
                </a:solidFill>
                <a:latin typeface="Martel Sans Light" pitchFamily="34" charset="0"/>
                <a:ea typeface="Martel Sans Light" pitchFamily="34" charset="-122"/>
                <a:cs typeface="Martel Sans Light" pitchFamily="34" charset="-120"/>
              </a:rPr>
              <a:t>Book information in a library</a:t>
            </a:r>
            <a:endParaRPr lang="en-US" sz="1800" dirty="0"/>
          </a:p>
        </p:txBody>
      </p:sp>
      <p:sp>
        <p:nvSpPr>
          <p:cNvPr id="9" name="Text 7"/>
          <p:cNvSpPr/>
          <p:nvPr/>
        </p:nvSpPr>
        <p:spPr>
          <a:xfrm>
            <a:off x="7606665" y="1907500"/>
            <a:ext cx="2737604" cy="342067"/>
          </a:xfrm>
          <a:prstGeom prst="rect">
            <a:avLst/>
          </a:prstGeom>
          <a:noFill/>
          <a:ln/>
        </p:spPr>
        <p:txBody>
          <a:bodyPr wrap="none" lIns="0" tIns="0" rIns="0" bIns="0" rtlCol="0" anchor="t"/>
          <a:lstStyle/>
          <a:p>
            <a:pPr marL="0" indent="0">
              <a:lnSpc>
                <a:spcPts val="2650"/>
              </a:lnSpc>
              <a:buNone/>
            </a:pPr>
            <a:r>
              <a:rPr lang="en-US" sz="2150" dirty="0">
                <a:solidFill>
                  <a:srgbClr val="FFFFFF"/>
                </a:solidFill>
                <a:latin typeface="Kanit" pitchFamily="34" charset="0"/>
                <a:ea typeface="Kanit" pitchFamily="34" charset="-122"/>
                <a:cs typeface="Kanit" pitchFamily="34" charset="-120"/>
              </a:rPr>
              <a:t>Example</a:t>
            </a:r>
            <a:endParaRPr lang="en-US" sz="2150" dirty="0"/>
          </a:p>
        </p:txBody>
      </p:sp>
      <p:sp>
        <p:nvSpPr>
          <p:cNvPr id="10" name="Shape 8"/>
          <p:cNvSpPr/>
          <p:nvPr/>
        </p:nvSpPr>
        <p:spPr>
          <a:xfrm>
            <a:off x="7606665" y="2511266"/>
            <a:ext cx="6216968" cy="4815126"/>
          </a:xfrm>
          <a:prstGeom prst="roundRect">
            <a:avLst>
              <a:gd name="adj" fmla="val 725"/>
            </a:avLst>
          </a:prstGeom>
          <a:solidFill>
            <a:srgbClr val="4C0107"/>
          </a:solidFill>
          <a:ln/>
        </p:spPr>
      </p:sp>
      <p:sp>
        <p:nvSpPr>
          <p:cNvPr id="11" name="Shape 9"/>
          <p:cNvSpPr/>
          <p:nvPr/>
        </p:nvSpPr>
        <p:spPr>
          <a:xfrm>
            <a:off x="7595116" y="2511266"/>
            <a:ext cx="6240066" cy="4815126"/>
          </a:xfrm>
          <a:prstGeom prst="roundRect">
            <a:avLst>
              <a:gd name="adj" fmla="val 725"/>
            </a:avLst>
          </a:prstGeom>
          <a:solidFill>
            <a:srgbClr val="4C0107"/>
          </a:solidFill>
          <a:ln/>
        </p:spPr>
      </p:sp>
      <p:sp>
        <p:nvSpPr>
          <p:cNvPr id="12" name="Text 10"/>
          <p:cNvSpPr/>
          <p:nvPr/>
        </p:nvSpPr>
        <p:spPr>
          <a:xfrm>
            <a:off x="7827764" y="2685693"/>
            <a:ext cx="5774769" cy="4466273"/>
          </a:xfrm>
          <a:prstGeom prst="rect">
            <a:avLst/>
          </a:prstGeom>
          <a:noFill/>
          <a:ln/>
        </p:spPr>
        <p:txBody>
          <a:bodyPr wrap="square" lIns="0" tIns="0" rIns="0" bIns="0" rtlCol="0" anchor="t"/>
          <a:lstStyle/>
          <a:p>
            <a:pPr marL="0" indent="0">
              <a:lnSpc>
                <a:spcPts val="2900"/>
              </a:lnSpc>
              <a:buNone/>
            </a:pPr>
            <a:r>
              <a:rPr lang="en-US" sz="1800" dirty="0">
                <a:solidFill>
                  <a:srgbClr val="D9E1FF"/>
                </a:solidFill>
                <a:highlight>
                  <a:srgbClr val="4C0107"/>
                </a:highlight>
                <a:latin typeface="Consolas Light" pitchFamily="34" charset="0"/>
                <a:ea typeface="Consolas Light" pitchFamily="34" charset="-122"/>
                <a:cs typeface="Consolas Light" pitchFamily="34" charset="-120"/>
              </a:rPr>
              <a:t>struct Student {</a:t>
            </a:r>
            <a:endParaRPr lang="en-US" sz="1800" dirty="0"/>
          </a:p>
          <a:p>
            <a:pPr marL="0" indent="0">
              <a:lnSpc>
                <a:spcPts val="2900"/>
              </a:lnSpc>
              <a:buNone/>
            </a:pPr>
            <a:r>
              <a:rPr lang="en-US" sz="1800" dirty="0">
                <a:solidFill>
                  <a:srgbClr val="D9E1FF"/>
                </a:solidFill>
                <a:highlight>
                  <a:srgbClr val="4C0107"/>
                </a:highlight>
                <a:latin typeface="Consolas Light" pitchFamily="34" charset="0"/>
                <a:ea typeface="Consolas Light" pitchFamily="34" charset="-122"/>
                <a:cs typeface="Consolas Light" pitchFamily="34" charset="-120"/>
              </a:rPr>
              <a:t>    char name[50];</a:t>
            </a:r>
            <a:endParaRPr lang="en-US" sz="1800" dirty="0"/>
          </a:p>
          <a:p>
            <a:pPr marL="0" indent="0">
              <a:lnSpc>
                <a:spcPts val="2900"/>
              </a:lnSpc>
              <a:buNone/>
            </a:pPr>
            <a:r>
              <a:rPr lang="en-US" sz="1800" dirty="0">
                <a:solidFill>
                  <a:srgbClr val="D9E1FF"/>
                </a:solidFill>
                <a:highlight>
                  <a:srgbClr val="4C0107"/>
                </a:highlight>
                <a:latin typeface="Consolas Light" pitchFamily="34" charset="0"/>
                <a:ea typeface="Consolas Light" pitchFamily="34" charset="-122"/>
                <a:cs typeface="Consolas Light" pitchFamily="34" charset="-120"/>
              </a:rPr>
              <a:t>    int roll_no;</a:t>
            </a:r>
            <a:endParaRPr lang="en-US" sz="1800" dirty="0"/>
          </a:p>
          <a:p>
            <a:pPr marL="0" indent="0">
              <a:lnSpc>
                <a:spcPts val="2900"/>
              </a:lnSpc>
              <a:buNone/>
            </a:pPr>
            <a:r>
              <a:rPr lang="en-US" sz="1800" dirty="0">
                <a:solidFill>
                  <a:srgbClr val="D9E1FF"/>
                </a:solidFill>
                <a:highlight>
                  <a:srgbClr val="4C0107"/>
                </a:highlight>
                <a:latin typeface="Consolas Light" pitchFamily="34" charset="0"/>
                <a:ea typeface="Consolas Light" pitchFamily="34" charset="-122"/>
                <a:cs typeface="Consolas Light" pitchFamily="34" charset="-120"/>
              </a:rPr>
              <a:t>    float marks;</a:t>
            </a:r>
            <a:endParaRPr lang="en-US" sz="1800" dirty="0"/>
          </a:p>
          <a:p>
            <a:pPr marL="0" indent="0">
              <a:lnSpc>
                <a:spcPts val="2900"/>
              </a:lnSpc>
              <a:buNone/>
            </a:pPr>
            <a:r>
              <a:rPr lang="en-US" sz="1800" dirty="0">
                <a:solidFill>
                  <a:srgbClr val="D9E1FF"/>
                </a:solidFill>
                <a:highlight>
                  <a:srgbClr val="4C0107"/>
                </a:highlight>
                <a:latin typeface="Consolas Light" pitchFamily="34" charset="0"/>
                <a:ea typeface="Consolas Light" pitchFamily="34" charset="-122"/>
                <a:cs typeface="Consolas Light" pitchFamily="34" charset="-120"/>
              </a:rPr>
              <a:t>};</a:t>
            </a:r>
            <a:endParaRPr lang="en-US" sz="1800" dirty="0"/>
          </a:p>
          <a:p>
            <a:pPr marL="0" indent="0">
              <a:lnSpc>
                <a:spcPts val="2900"/>
              </a:lnSpc>
              <a:buNone/>
            </a:pPr>
            <a:endParaRPr lang="en-US" sz="1800" dirty="0"/>
          </a:p>
          <a:p>
            <a:pPr marL="0" indent="0">
              <a:lnSpc>
                <a:spcPts val="2900"/>
              </a:lnSpc>
              <a:buNone/>
            </a:pPr>
            <a:r>
              <a:rPr lang="en-US" sz="1800" dirty="0">
                <a:solidFill>
                  <a:srgbClr val="D9E1FF"/>
                </a:solidFill>
                <a:highlight>
                  <a:srgbClr val="4C0107"/>
                </a:highlight>
                <a:latin typeface="Consolas Light" pitchFamily="34" charset="0"/>
                <a:ea typeface="Consolas Light" pitchFamily="34" charset="-122"/>
                <a:cs typeface="Consolas Light" pitchFamily="34" charset="-120"/>
              </a:rPr>
              <a:t>// Array of 5 students</a:t>
            </a:r>
            <a:endParaRPr lang="en-US" sz="1800" dirty="0"/>
          </a:p>
          <a:p>
            <a:pPr marL="0" indent="0">
              <a:lnSpc>
                <a:spcPts val="2900"/>
              </a:lnSpc>
              <a:buNone/>
            </a:pPr>
            <a:r>
              <a:rPr lang="en-US" sz="1800" dirty="0">
                <a:solidFill>
                  <a:srgbClr val="D9E1FF"/>
                </a:solidFill>
                <a:highlight>
                  <a:srgbClr val="4C0107"/>
                </a:highlight>
                <a:latin typeface="Consolas Light" pitchFamily="34" charset="0"/>
                <a:ea typeface="Consolas Light" pitchFamily="34" charset="-122"/>
                <a:cs typeface="Consolas Light" pitchFamily="34" charset="-120"/>
              </a:rPr>
              <a:t>struct Student students[5];</a:t>
            </a:r>
            <a:endParaRPr lang="en-US" sz="1800" dirty="0"/>
          </a:p>
          <a:p>
            <a:pPr marL="0" indent="0">
              <a:lnSpc>
                <a:spcPts val="2900"/>
              </a:lnSpc>
              <a:buNone/>
            </a:pPr>
            <a:endParaRPr lang="en-US" sz="1800" dirty="0"/>
          </a:p>
          <a:p>
            <a:pPr marL="0" indent="0">
              <a:lnSpc>
                <a:spcPts val="2900"/>
              </a:lnSpc>
              <a:buNone/>
            </a:pPr>
            <a:r>
              <a:rPr lang="en-US" sz="1800" dirty="0">
                <a:solidFill>
                  <a:srgbClr val="D9E1FF"/>
                </a:solidFill>
                <a:highlight>
                  <a:srgbClr val="4C0107"/>
                </a:highlight>
                <a:latin typeface="Consolas Light" pitchFamily="34" charset="0"/>
                <a:ea typeface="Consolas Light" pitchFamily="34" charset="-122"/>
                <a:cs typeface="Consolas Light" pitchFamily="34" charset="-120"/>
              </a:rPr>
              <a:t>// Accessing elements</a:t>
            </a:r>
            <a:endParaRPr lang="en-US" sz="1800" dirty="0"/>
          </a:p>
          <a:p>
            <a:pPr marL="0" indent="0">
              <a:lnSpc>
                <a:spcPts val="2900"/>
              </a:lnSpc>
              <a:buNone/>
            </a:pPr>
            <a:r>
              <a:rPr lang="en-US" sz="1800" dirty="0">
                <a:solidFill>
                  <a:srgbClr val="D9E1FF"/>
                </a:solidFill>
                <a:highlight>
                  <a:srgbClr val="4C0107"/>
                </a:highlight>
                <a:latin typeface="Consolas Light" pitchFamily="34" charset="0"/>
                <a:ea typeface="Consolas Light" pitchFamily="34" charset="-122"/>
                <a:cs typeface="Consolas Light" pitchFamily="34" charset="-120"/>
              </a:rPr>
              <a:t>students[0].roll_no = 1;</a:t>
            </a:r>
            <a:endParaRPr lang="en-US" sz="1800" dirty="0"/>
          </a:p>
          <a:p>
            <a:pPr marL="0" indent="0">
              <a:lnSpc>
                <a:spcPts val="2900"/>
              </a:lnSpc>
              <a:buNone/>
            </a:pPr>
            <a:r>
              <a:rPr lang="en-US" sz="1800" dirty="0">
                <a:solidFill>
                  <a:srgbClr val="D9E1FF"/>
                </a:solidFill>
                <a:highlight>
                  <a:srgbClr val="4C0107"/>
                </a:highlight>
                <a:latin typeface="Consolas Light" pitchFamily="34" charset="0"/>
                <a:ea typeface="Consolas Light" pitchFamily="34" charset="-122"/>
                <a:cs typeface="Consolas Light" pitchFamily="34" charset="-120"/>
              </a:rPr>
              <a:t>students[0].marks = 85.5;</a:t>
            </a:r>
            <a:endParaRPr lang="en-US" sz="1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68072" y="956905"/>
            <a:ext cx="7240548" cy="645438"/>
          </a:xfrm>
          <a:prstGeom prst="rect">
            <a:avLst/>
          </a:prstGeom>
          <a:noFill/>
          <a:ln/>
        </p:spPr>
        <p:txBody>
          <a:bodyPr wrap="none" lIns="0" tIns="0" rIns="0" bIns="0" rtlCol="0" anchor="t"/>
          <a:lstStyle/>
          <a:p>
            <a:pPr marL="0" indent="0">
              <a:lnSpc>
                <a:spcPts val="5050"/>
              </a:lnSpc>
              <a:buNone/>
            </a:pPr>
            <a:r>
              <a:rPr lang="en-US" sz="4050" dirty="0">
                <a:solidFill>
                  <a:srgbClr val="FFFFFF"/>
                </a:solidFill>
                <a:latin typeface="Kanit" pitchFamily="34" charset="0"/>
                <a:ea typeface="Kanit" pitchFamily="34" charset="-122"/>
                <a:cs typeface="Kanit" pitchFamily="34" charset="-120"/>
              </a:rPr>
              <a:t>Passing Structures to Functions</a:t>
            </a:r>
            <a:endParaRPr lang="en-US" sz="4050" dirty="0"/>
          </a:p>
        </p:txBody>
      </p:sp>
      <p:sp>
        <p:nvSpPr>
          <p:cNvPr id="3" name="Text 1"/>
          <p:cNvSpPr/>
          <p:nvPr/>
        </p:nvSpPr>
        <p:spPr>
          <a:xfrm>
            <a:off x="768072" y="2150864"/>
            <a:ext cx="2581870" cy="322778"/>
          </a:xfrm>
          <a:prstGeom prst="rect">
            <a:avLst/>
          </a:prstGeom>
          <a:noFill/>
          <a:ln/>
        </p:spPr>
        <p:txBody>
          <a:bodyPr wrap="none" lIns="0" tIns="0" rIns="0" bIns="0" rtlCol="0" anchor="t"/>
          <a:lstStyle/>
          <a:p>
            <a:pPr marL="0" indent="0">
              <a:lnSpc>
                <a:spcPts val="2500"/>
              </a:lnSpc>
              <a:buNone/>
            </a:pPr>
            <a:r>
              <a:rPr lang="en-US" sz="2000" dirty="0">
                <a:solidFill>
                  <a:srgbClr val="FFFFFF"/>
                </a:solidFill>
                <a:latin typeface="Kanit" pitchFamily="34" charset="0"/>
                <a:ea typeface="Kanit" pitchFamily="34" charset="-122"/>
                <a:cs typeface="Kanit" pitchFamily="34" charset="-120"/>
              </a:rPr>
              <a:t>Pass by Value</a:t>
            </a:r>
            <a:endParaRPr lang="en-US" sz="2000" dirty="0"/>
          </a:p>
        </p:txBody>
      </p:sp>
      <p:sp>
        <p:nvSpPr>
          <p:cNvPr id="4" name="Text 2"/>
          <p:cNvSpPr/>
          <p:nvPr/>
        </p:nvSpPr>
        <p:spPr>
          <a:xfrm>
            <a:off x="768072" y="2693075"/>
            <a:ext cx="4007406" cy="701993"/>
          </a:xfrm>
          <a:prstGeom prst="rect">
            <a:avLst/>
          </a:prstGeom>
          <a:noFill/>
          <a:ln/>
        </p:spPr>
        <p:txBody>
          <a:bodyPr wrap="square" lIns="0" tIns="0" rIns="0" bIns="0" rtlCol="0" anchor="t"/>
          <a:lstStyle/>
          <a:p>
            <a:pPr marL="0" indent="0">
              <a:lnSpc>
                <a:spcPts val="2750"/>
              </a:lnSpc>
              <a:buNone/>
            </a:pPr>
            <a:r>
              <a:rPr lang="en-US" sz="1700" dirty="0">
                <a:solidFill>
                  <a:srgbClr val="D9E1FF"/>
                </a:solidFill>
                <a:latin typeface="Martel Sans Light" pitchFamily="34" charset="0"/>
                <a:ea typeface="Martel Sans Light" pitchFamily="34" charset="-122"/>
                <a:cs typeface="Martel Sans Light" pitchFamily="34" charset="-120"/>
              </a:rPr>
              <a:t>Creates a complete copy of structure. Original structure remains unchanged.</a:t>
            </a:r>
            <a:endParaRPr lang="en-US" sz="1700" dirty="0"/>
          </a:p>
        </p:txBody>
      </p:sp>
      <p:sp>
        <p:nvSpPr>
          <p:cNvPr id="5" name="Shape 3"/>
          <p:cNvSpPr/>
          <p:nvPr/>
        </p:nvSpPr>
        <p:spPr>
          <a:xfrm>
            <a:off x="768072" y="3641884"/>
            <a:ext cx="4007406" cy="1733074"/>
          </a:xfrm>
          <a:prstGeom prst="roundRect">
            <a:avLst>
              <a:gd name="adj" fmla="val 1900"/>
            </a:avLst>
          </a:prstGeom>
          <a:solidFill>
            <a:srgbClr val="4C0107"/>
          </a:solidFill>
          <a:ln/>
        </p:spPr>
      </p:sp>
      <p:sp>
        <p:nvSpPr>
          <p:cNvPr id="6" name="Shape 4"/>
          <p:cNvSpPr/>
          <p:nvPr/>
        </p:nvSpPr>
        <p:spPr>
          <a:xfrm>
            <a:off x="757118" y="3641884"/>
            <a:ext cx="4029313" cy="1733074"/>
          </a:xfrm>
          <a:prstGeom prst="roundRect">
            <a:avLst>
              <a:gd name="adj" fmla="val 1900"/>
            </a:avLst>
          </a:prstGeom>
          <a:solidFill>
            <a:srgbClr val="4C0107"/>
          </a:solidFill>
          <a:ln/>
        </p:spPr>
      </p:sp>
      <p:sp>
        <p:nvSpPr>
          <p:cNvPr id="7" name="Text 5"/>
          <p:cNvSpPr/>
          <p:nvPr/>
        </p:nvSpPr>
        <p:spPr>
          <a:xfrm>
            <a:off x="976551" y="3806428"/>
            <a:ext cx="3590449" cy="1403985"/>
          </a:xfrm>
          <a:prstGeom prst="rect">
            <a:avLst/>
          </a:prstGeom>
          <a:noFill/>
          <a:ln/>
        </p:spPr>
        <p:txBody>
          <a:bodyPr wrap="square" lIns="0" tIns="0" rIns="0" bIns="0" rtlCol="0" anchor="t"/>
          <a:lstStyle/>
          <a:p>
            <a:pPr marL="0" indent="0">
              <a:lnSpc>
                <a:spcPts val="2750"/>
              </a:lnSpc>
              <a:buNone/>
            </a:pPr>
            <a:r>
              <a:rPr lang="en-US" sz="1700" dirty="0">
                <a:solidFill>
                  <a:srgbClr val="D9E1FF"/>
                </a:solidFill>
                <a:highlight>
                  <a:srgbClr val="4C0107"/>
                </a:highlight>
                <a:latin typeface="Consolas Light" pitchFamily="34" charset="0"/>
                <a:ea typeface="Consolas Light" pitchFamily="34" charset="-122"/>
                <a:cs typeface="Consolas Light" pitchFamily="34" charset="-120"/>
              </a:rPr>
              <a:t>void func(struct Student s) {</a:t>
            </a:r>
            <a:endParaRPr lang="en-US" sz="1700" dirty="0"/>
          </a:p>
          <a:p>
            <a:pPr marL="0" indent="0">
              <a:lnSpc>
                <a:spcPts val="2750"/>
              </a:lnSpc>
              <a:buNone/>
            </a:pPr>
            <a:r>
              <a:rPr lang="en-US" sz="1700" dirty="0">
                <a:solidFill>
                  <a:srgbClr val="D9E1FF"/>
                </a:solidFill>
                <a:highlight>
                  <a:srgbClr val="4C0107"/>
                </a:highlight>
                <a:latin typeface="Consolas Light" pitchFamily="34" charset="0"/>
                <a:ea typeface="Consolas Light" pitchFamily="34" charset="-122"/>
                <a:cs typeface="Consolas Light" pitchFamily="34" charset="-120"/>
              </a:rPr>
              <a:t>    s.marks = 90;    // Changes copy</a:t>
            </a:r>
            <a:endParaRPr lang="en-US" sz="1700" dirty="0"/>
          </a:p>
          <a:p>
            <a:pPr marL="0" indent="0">
              <a:lnSpc>
                <a:spcPts val="2750"/>
              </a:lnSpc>
              <a:buNone/>
            </a:pPr>
            <a:r>
              <a:rPr lang="en-US" sz="1700" dirty="0">
                <a:solidFill>
                  <a:srgbClr val="D9E1FF"/>
                </a:solidFill>
                <a:highlight>
                  <a:srgbClr val="4C0107"/>
                </a:highlight>
                <a:latin typeface="Consolas Light" pitchFamily="34" charset="0"/>
                <a:ea typeface="Consolas Light" pitchFamily="34" charset="-122"/>
                <a:cs typeface="Consolas Light" pitchFamily="34" charset="-120"/>
              </a:rPr>
              <a:t>    /* Original unchanged */</a:t>
            </a:r>
            <a:endParaRPr lang="en-US" sz="1700" dirty="0"/>
          </a:p>
          <a:p>
            <a:pPr marL="0" indent="0">
              <a:lnSpc>
                <a:spcPts val="2750"/>
              </a:lnSpc>
              <a:buNone/>
            </a:pPr>
            <a:r>
              <a:rPr lang="en-US" sz="1700" dirty="0">
                <a:solidFill>
                  <a:srgbClr val="D9E1FF"/>
                </a:solidFill>
                <a:highlight>
                  <a:srgbClr val="4C0107"/>
                </a:highlight>
                <a:latin typeface="Consolas Light" pitchFamily="34" charset="0"/>
                <a:ea typeface="Consolas Light" pitchFamily="34" charset="-122"/>
                <a:cs typeface="Consolas Light" pitchFamily="34" charset="-120"/>
              </a:rPr>
              <a:t>}</a:t>
            </a:r>
            <a:endParaRPr lang="en-US" sz="1700" dirty="0"/>
          </a:p>
        </p:txBody>
      </p:sp>
      <p:sp>
        <p:nvSpPr>
          <p:cNvPr id="8" name="Text 6"/>
          <p:cNvSpPr/>
          <p:nvPr/>
        </p:nvSpPr>
        <p:spPr>
          <a:xfrm>
            <a:off x="5318403" y="2150864"/>
            <a:ext cx="2581870" cy="322778"/>
          </a:xfrm>
          <a:prstGeom prst="rect">
            <a:avLst/>
          </a:prstGeom>
          <a:noFill/>
          <a:ln/>
        </p:spPr>
        <p:txBody>
          <a:bodyPr wrap="none" lIns="0" tIns="0" rIns="0" bIns="0" rtlCol="0" anchor="t"/>
          <a:lstStyle/>
          <a:p>
            <a:pPr marL="0" indent="0">
              <a:lnSpc>
                <a:spcPts val="2500"/>
              </a:lnSpc>
              <a:buNone/>
            </a:pPr>
            <a:r>
              <a:rPr lang="en-US" sz="2000" dirty="0">
                <a:solidFill>
                  <a:srgbClr val="FFFFFF"/>
                </a:solidFill>
                <a:latin typeface="Kanit" pitchFamily="34" charset="0"/>
                <a:ea typeface="Kanit" pitchFamily="34" charset="-122"/>
                <a:cs typeface="Kanit" pitchFamily="34" charset="-120"/>
              </a:rPr>
              <a:t>Pass by Reference</a:t>
            </a:r>
            <a:endParaRPr lang="en-US" sz="2000" dirty="0"/>
          </a:p>
        </p:txBody>
      </p:sp>
      <p:sp>
        <p:nvSpPr>
          <p:cNvPr id="9" name="Text 7"/>
          <p:cNvSpPr/>
          <p:nvPr/>
        </p:nvSpPr>
        <p:spPr>
          <a:xfrm>
            <a:off x="5318403" y="2693075"/>
            <a:ext cx="4007406" cy="701993"/>
          </a:xfrm>
          <a:prstGeom prst="rect">
            <a:avLst/>
          </a:prstGeom>
          <a:noFill/>
          <a:ln/>
        </p:spPr>
        <p:txBody>
          <a:bodyPr wrap="square" lIns="0" tIns="0" rIns="0" bIns="0" rtlCol="0" anchor="t"/>
          <a:lstStyle/>
          <a:p>
            <a:pPr marL="0" indent="0">
              <a:lnSpc>
                <a:spcPts val="2750"/>
              </a:lnSpc>
              <a:buNone/>
            </a:pPr>
            <a:r>
              <a:rPr lang="en-US" sz="1700" dirty="0">
                <a:solidFill>
                  <a:srgbClr val="D9E1FF"/>
                </a:solidFill>
                <a:latin typeface="Martel Sans Light" pitchFamily="34" charset="0"/>
                <a:ea typeface="Martel Sans Light" pitchFamily="34" charset="-122"/>
                <a:cs typeface="Martel Sans Light" pitchFamily="34" charset="-120"/>
              </a:rPr>
              <a:t>Passes structure address. Allows modification of original structure.</a:t>
            </a:r>
            <a:endParaRPr lang="en-US" sz="1700" dirty="0"/>
          </a:p>
        </p:txBody>
      </p:sp>
      <p:sp>
        <p:nvSpPr>
          <p:cNvPr id="10" name="Shape 8"/>
          <p:cNvSpPr/>
          <p:nvPr/>
        </p:nvSpPr>
        <p:spPr>
          <a:xfrm>
            <a:off x="5318403" y="3641884"/>
            <a:ext cx="4007406" cy="2084070"/>
          </a:xfrm>
          <a:prstGeom prst="roundRect">
            <a:avLst>
              <a:gd name="adj" fmla="val 1580"/>
            </a:avLst>
          </a:prstGeom>
          <a:solidFill>
            <a:srgbClr val="4C0107"/>
          </a:solidFill>
          <a:ln/>
        </p:spPr>
      </p:sp>
      <p:sp>
        <p:nvSpPr>
          <p:cNvPr id="11" name="Shape 9"/>
          <p:cNvSpPr/>
          <p:nvPr/>
        </p:nvSpPr>
        <p:spPr>
          <a:xfrm>
            <a:off x="5307449" y="3641884"/>
            <a:ext cx="4029313" cy="2084070"/>
          </a:xfrm>
          <a:prstGeom prst="roundRect">
            <a:avLst>
              <a:gd name="adj" fmla="val 1580"/>
            </a:avLst>
          </a:prstGeom>
          <a:solidFill>
            <a:srgbClr val="4C0107"/>
          </a:solidFill>
          <a:ln/>
        </p:spPr>
      </p:sp>
      <p:sp>
        <p:nvSpPr>
          <p:cNvPr id="12" name="Text 10"/>
          <p:cNvSpPr/>
          <p:nvPr/>
        </p:nvSpPr>
        <p:spPr>
          <a:xfrm>
            <a:off x="5526881" y="3806428"/>
            <a:ext cx="3590449" cy="1754981"/>
          </a:xfrm>
          <a:prstGeom prst="rect">
            <a:avLst/>
          </a:prstGeom>
          <a:noFill/>
          <a:ln/>
        </p:spPr>
        <p:txBody>
          <a:bodyPr wrap="square" lIns="0" tIns="0" rIns="0" bIns="0" rtlCol="0" anchor="t"/>
          <a:lstStyle/>
          <a:p>
            <a:pPr marL="0" indent="0">
              <a:lnSpc>
                <a:spcPts val="2750"/>
              </a:lnSpc>
              <a:buNone/>
            </a:pPr>
            <a:r>
              <a:rPr lang="en-US" sz="1700" dirty="0">
                <a:solidFill>
                  <a:srgbClr val="D9E1FF"/>
                </a:solidFill>
                <a:highlight>
                  <a:srgbClr val="4C0107"/>
                </a:highlight>
                <a:latin typeface="Consolas Light" pitchFamily="34" charset="0"/>
                <a:ea typeface="Consolas Light" pitchFamily="34" charset="-122"/>
                <a:cs typeface="Consolas Light" pitchFamily="34" charset="-120"/>
              </a:rPr>
              <a:t>void func(struct Student *s) {</a:t>
            </a:r>
            <a:endParaRPr lang="en-US" sz="1700" dirty="0"/>
          </a:p>
          <a:p>
            <a:pPr marL="0" indent="0">
              <a:lnSpc>
                <a:spcPts val="2750"/>
              </a:lnSpc>
              <a:buNone/>
            </a:pPr>
            <a:r>
              <a:rPr lang="en-US" sz="1700" dirty="0">
                <a:solidFill>
                  <a:srgbClr val="D9E1FF"/>
                </a:solidFill>
                <a:highlight>
                  <a:srgbClr val="4C0107"/>
                </a:highlight>
                <a:latin typeface="Consolas Light" pitchFamily="34" charset="0"/>
                <a:ea typeface="Consolas Light" pitchFamily="34" charset="-122"/>
                <a:cs typeface="Consolas Light" pitchFamily="34" charset="-120"/>
              </a:rPr>
              <a:t>    s-&gt;marks = 90;    // Changes original</a:t>
            </a:r>
            <a:endParaRPr lang="en-US" sz="1700" dirty="0"/>
          </a:p>
          <a:p>
            <a:pPr marL="0" indent="0">
              <a:lnSpc>
                <a:spcPts val="2750"/>
              </a:lnSpc>
              <a:buNone/>
            </a:pPr>
            <a:r>
              <a:rPr lang="en-US" sz="1700" dirty="0">
                <a:solidFill>
                  <a:srgbClr val="D9E1FF"/>
                </a:solidFill>
                <a:highlight>
                  <a:srgbClr val="4C0107"/>
                </a:highlight>
                <a:latin typeface="Consolas Light" pitchFamily="34" charset="0"/>
                <a:ea typeface="Consolas Light" pitchFamily="34" charset="-122"/>
                <a:cs typeface="Consolas Light" pitchFamily="34" charset="-120"/>
              </a:rPr>
              <a:t>    /* Modifies original */</a:t>
            </a:r>
            <a:endParaRPr lang="en-US" sz="1700" dirty="0"/>
          </a:p>
          <a:p>
            <a:pPr marL="0" indent="0">
              <a:lnSpc>
                <a:spcPts val="2750"/>
              </a:lnSpc>
              <a:buNone/>
            </a:pPr>
            <a:r>
              <a:rPr lang="en-US" sz="1700" dirty="0">
                <a:solidFill>
                  <a:srgbClr val="D9E1FF"/>
                </a:solidFill>
                <a:highlight>
                  <a:srgbClr val="4C0107"/>
                </a:highlight>
                <a:latin typeface="Consolas Light" pitchFamily="34" charset="0"/>
                <a:ea typeface="Consolas Light" pitchFamily="34" charset="-122"/>
                <a:cs typeface="Consolas Light" pitchFamily="34" charset="-120"/>
              </a:rPr>
              <a:t>}</a:t>
            </a:r>
            <a:endParaRPr lang="en-US" sz="1700" dirty="0"/>
          </a:p>
        </p:txBody>
      </p:sp>
      <p:sp>
        <p:nvSpPr>
          <p:cNvPr id="13" name="Text 11"/>
          <p:cNvSpPr/>
          <p:nvPr/>
        </p:nvSpPr>
        <p:spPr>
          <a:xfrm>
            <a:off x="9868733" y="2150864"/>
            <a:ext cx="2581870" cy="322778"/>
          </a:xfrm>
          <a:prstGeom prst="rect">
            <a:avLst/>
          </a:prstGeom>
          <a:noFill/>
          <a:ln/>
        </p:spPr>
        <p:txBody>
          <a:bodyPr wrap="none" lIns="0" tIns="0" rIns="0" bIns="0" rtlCol="0" anchor="t"/>
          <a:lstStyle/>
          <a:p>
            <a:pPr marL="0" indent="0">
              <a:lnSpc>
                <a:spcPts val="2500"/>
              </a:lnSpc>
              <a:buNone/>
            </a:pPr>
            <a:r>
              <a:rPr lang="en-US" sz="2000" dirty="0">
                <a:solidFill>
                  <a:srgbClr val="FFFFFF"/>
                </a:solidFill>
                <a:latin typeface="Kanit" pitchFamily="34" charset="0"/>
                <a:ea typeface="Kanit" pitchFamily="34" charset="-122"/>
                <a:cs typeface="Kanit" pitchFamily="34" charset="-120"/>
              </a:rPr>
              <a:t>Global Structure</a:t>
            </a:r>
            <a:endParaRPr lang="en-US" sz="2000" dirty="0"/>
          </a:p>
        </p:txBody>
      </p:sp>
      <p:sp>
        <p:nvSpPr>
          <p:cNvPr id="14" name="Text 12"/>
          <p:cNvSpPr/>
          <p:nvPr/>
        </p:nvSpPr>
        <p:spPr>
          <a:xfrm>
            <a:off x="9868733" y="2693075"/>
            <a:ext cx="4007406" cy="701993"/>
          </a:xfrm>
          <a:prstGeom prst="rect">
            <a:avLst/>
          </a:prstGeom>
          <a:noFill/>
          <a:ln/>
        </p:spPr>
        <p:txBody>
          <a:bodyPr wrap="square" lIns="0" tIns="0" rIns="0" bIns="0" rtlCol="0" anchor="t"/>
          <a:lstStyle/>
          <a:p>
            <a:pPr marL="0" indent="0">
              <a:lnSpc>
                <a:spcPts val="2750"/>
              </a:lnSpc>
              <a:buNone/>
            </a:pPr>
            <a:r>
              <a:rPr lang="en-US" sz="1700" dirty="0">
                <a:solidFill>
                  <a:srgbClr val="D9E1FF"/>
                </a:solidFill>
                <a:latin typeface="Martel Sans Light" pitchFamily="34" charset="0"/>
                <a:ea typeface="Martel Sans Light" pitchFamily="34" charset="-122"/>
                <a:cs typeface="Martel Sans Light" pitchFamily="34" charset="-120"/>
              </a:rPr>
              <a:t>Structure accessible everywhere. No passing needed.</a:t>
            </a:r>
            <a:endParaRPr lang="en-US" sz="1700" dirty="0"/>
          </a:p>
        </p:txBody>
      </p:sp>
      <p:sp>
        <p:nvSpPr>
          <p:cNvPr id="15" name="Shape 13"/>
          <p:cNvSpPr/>
          <p:nvPr/>
        </p:nvSpPr>
        <p:spPr>
          <a:xfrm>
            <a:off x="9868733" y="3641884"/>
            <a:ext cx="4007406" cy="2435066"/>
          </a:xfrm>
          <a:prstGeom prst="roundRect">
            <a:avLst>
              <a:gd name="adj" fmla="val 1352"/>
            </a:avLst>
          </a:prstGeom>
          <a:solidFill>
            <a:srgbClr val="4C0107"/>
          </a:solidFill>
          <a:ln/>
        </p:spPr>
      </p:sp>
      <p:sp>
        <p:nvSpPr>
          <p:cNvPr id="16" name="Shape 14"/>
          <p:cNvSpPr/>
          <p:nvPr/>
        </p:nvSpPr>
        <p:spPr>
          <a:xfrm>
            <a:off x="9857780" y="3641884"/>
            <a:ext cx="4029313" cy="2435066"/>
          </a:xfrm>
          <a:prstGeom prst="roundRect">
            <a:avLst>
              <a:gd name="adj" fmla="val 1352"/>
            </a:avLst>
          </a:prstGeom>
          <a:solidFill>
            <a:srgbClr val="4C0107"/>
          </a:solidFill>
          <a:ln/>
        </p:spPr>
      </p:sp>
      <p:sp>
        <p:nvSpPr>
          <p:cNvPr id="17" name="Text 15"/>
          <p:cNvSpPr/>
          <p:nvPr/>
        </p:nvSpPr>
        <p:spPr>
          <a:xfrm>
            <a:off x="10077212" y="3806428"/>
            <a:ext cx="3590449" cy="2105978"/>
          </a:xfrm>
          <a:prstGeom prst="rect">
            <a:avLst/>
          </a:prstGeom>
          <a:noFill/>
          <a:ln/>
        </p:spPr>
        <p:txBody>
          <a:bodyPr wrap="square" lIns="0" tIns="0" rIns="0" bIns="0" rtlCol="0" anchor="t"/>
          <a:lstStyle/>
          <a:p>
            <a:pPr marL="0" indent="0">
              <a:lnSpc>
                <a:spcPts val="2750"/>
              </a:lnSpc>
              <a:buNone/>
            </a:pPr>
            <a:r>
              <a:rPr lang="en-US" sz="1700" dirty="0">
                <a:solidFill>
                  <a:srgbClr val="D9E1FF"/>
                </a:solidFill>
                <a:highlight>
                  <a:srgbClr val="4C0107"/>
                </a:highlight>
                <a:latin typeface="Consolas Light" pitchFamily="34" charset="0"/>
                <a:ea typeface="Consolas Light" pitchFamily="34" charset="-122"/>
                <a:cs typeface="Consolas Light" pitchFamily="34" charset="-120"/>
              </a:rPr>
              <a:t>struct Student s;    // Global</a:t>
            </a:r>
            <a:endParaRPr lang="en-US" sz="1700" dirty="0"/>
          </a:p>
          <a:p>
            <a:pPr marL="0" indent="0">
              <a:lnSpc>
                <a:spcPts val="2750"/>
              </a:lnSpc>
              <a:buNone/>
            </a:pPr>
            <a:endParaRPr lang="en-US" sz="1700" dirty="0"/>
          </a:p>
          <a:p>
            <a:pPr marL="0" indent="0">
              <a:lnSpc>
                <a:spcPts val="2750"/>
              </a:lnSpc>
              <a:buNone/>
            </a:pPr>
            <a:r>
              <a:rPr lang="en-US" sz="1700" dirty="0">
                <a:solidFill>
                  <a:srgbClr val="D9E1FF"/>
                </a:solidFill>
                <a:highlight>
                  <a:srgbClr val="4C0107"/>
                </a:highlight>
                <a:latin typeface="Consolas Light" pitchFamily="34" charset="0"/>
                <a:ea typeface="Consolas Light" pitchFamily="34" charset="-122"/>
                <a:cs typeface="Consolas Light" pitchFamily="34" charset="-120"/>
              </a:rPr>
              <a:t>void func() {</a:t>
            </a:r>
            <a:endParaRPr lang="en-US" sz="1700" dirty="0"/>
          </a:p>
          <a:p>
            <a:pPr marL="0" indent="0">
              <a:lnSpc>
                <a:spcPts val="2750"/>
              </a:lnSpc>
              <a:buNone/>
            </a:pPr>
            <a:r>
              <a:rPr lang="en-US" sz="1700" dirty="0">
                <a:solidFill>
                  <a:srgbClr val="D9E1FF"/>
                </a:solidFill>
                <a:highlight>
                  <a:srgbClr val="4C0107"/>
                </a:highlight>
                <a:latin typeface="Consolas Light" pitchFamily="34" charset="0"/>
                <a:ea typeface="Consolas Light" pitchFamily="34" charset="-122"/>
                <a:cs typeface="Consolas Light" pitchFamily="34" charset="-120"/>
              </a:rPr>
              <a:t>    s.marks = 90;     // Direct access</a:t>
            </a:r>
            <a:endParaRPr lang="en-US" sz="1700" dirty="0"/>
          </a:p>
          <a:p>
            <a:pPr marL="0" indent="0">
              <a:lnSpc>
                <a:spcPts val="2750"/>
              </a:lnSpc>
              <a:buNone/>
            </a:pPr>
            <a:r>
              <a:rPr lang="en-US" sz="1700" dirty="0">
                <a:solidFill>
                  <a:srgbClr val="D9E1FF"/>
                </a:solidFill>
                <a:highlight>
                  <a:srgbClr val="4C0107"/>
                </a:highlight>
                <a:latin typeface="Consolas Light" pitchFamily="34" charset="0"/>
                <a:ea typeface="Consolas Light" pitchFamily="34" charset="-122"/>
                <a:cs typeface="Consolas Light" pitchFamily="34" charset="-120"/>
              </a:rPr>
              <a:t>    /* Global access */</a:t>
            </a:r>
            <a:endParaRPr lang="en-US" sz="1700" dirty="0"/>
          </a:p>
          <a:p>
            <a:pPr marL="0" indent="0">
              <a:lnSpc>
                <a:spcPts val="2750"/>
              </a:lnSpc>
              <a:buNone/>
            </a:pPr>
            <a:r>
              <a:rPr lang="en-US" sz="1700" dirty="0">
                <a:solidFill>
                  <a:srgbClr val="D9E1FF"/>
                </a:solidFill>
                <a:highlight>
                  <a:srgbClr val="4C0107"/>
                </a:highlight>
                <a:latin typeface="Consolas Light" pitchFamily="34" charset="0"/>
                <a:ea typeface="Consolas Light" pitchFamily="34" charset="-122"/>
                <a:cs typeface="Consolas Light" pitchFamily="34" charset="-120"/>
              </a:rPr>
              <a:t>}</a:t>
            </a:r>
            <a:endParaRPr lang="en-US" sz="1700" dirty="0"/>
          </a:p>
        </p:txBody>
      </p:sp>
      <p:sp>
        <p:nvSpPr>
          <p:cNvPr id="18" name="Text 16"/>
          <p:cNvSpPr/>
          <p:nvPr/>
        </p:nvSpPr>
        <p:spPr>
          <a:xfrm>
            <a:off x="768072" y="6570583"/>
            <a:ext cx="13094256" cy="701993"/>
          </a:xfrm>
          <a:prstGeom prst="rect">
            <a:avLst/>
          </a:prstGeom>
          <a:noFill/>
          <a:ln/>
        </p:spPr>
        <p:txBody>
          <a:bodyPr wrap="square" lIns="0" tIns="0" rIns="0" bIns="0" rtlCol="0" anchor="t"/>
          <a:lstStyle/>
          <a:p>
            <a:pPr marL="0" indent="0">
              <a:lnSpc>
                <a:spcPts val="2750"/>
              </a:lnSpc>
              <a:buNone/>
            </a:pPr>
            <a:r>
              <a:rPr lang="en-US" sz="1700" dirty="0">
                <a:solidFill>
                  <a:srgbClr val="D9E1FF"/>
                </a:solidFill>
                <a:latin typeface="Martel Sans Light" pitchFamily="34" charset="0"/>
                <a:ea typeface="Martel Sans Light" pitchFamily="34" charset="-122"/>
                <a:cs typeface="Martel Sans Light" pitchFamily="34" charset="-120"/>
              </a:rPr>
              <a:t>Each method has its trade-offs: pass-by-value is safe but inefficient for large structures, pass-by-reference is efficient but can modify original data, and global structures provide easy access but may create maintenance issues.</a:t>
            </a:r>
            <a:endParaRPr lang="en-US" sz="17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623411" y="634008"/>
            <a:ext cx="5178504" cy="523875"/>
          </a:xfrm>
          <a:prstGeom prst="rect">
            <a:avLst/>
          </a:prstGeom>
          <a:noFill/>
          <a:ln/>
        </p:spPr>
        <p:txBody>
          <a:bodyPr wrap="none" lIns="0" tIns="0" rIns="0" bIns="0" rtlCol="0" anchor="t"/>
          <a:lstStyle/>
          <a:p>
            <a:pPr marL="0" indent="0">
              <a:lnSpc>
                <a:spcPts val="4100"/>
              </a:lnSpc>
              <a:buNone/>
            </a:pPr>
            <a:r>
              <a:rPr lang="en-US" sz="3300" dirty="0">
                <a:solidFill>
                  <a:srgbClr val="FFFFFF"/>
                </a:solidFill>
                <a:latin typeface="Kanit" pitchFamily="34" charset="0"/>
                <a:ea typeface="Kanit" pitchFamily="34" charset="-122"/>
                <a:cs typeface="Kanit" pitchFamily="34" charset="-120"/>
              </a:rPr>
              <a:t>Passing Structures by Value</a:t>
            </a:r>
            <a:endParaRPr lang="en-US" sz="3300" dirty="0"/>
          </a:p>
        </p:txBody>
      </p:sp>
      <p:sp>
        <p:nvSpPr>
          <p:cNvPr id="3" name="Text 1"/>
          <p:cNvSpPr/>
          <p:nvPr/>
        </p:nvSpPr>
        <p:spPr>
          <a:xfrm>
            <a:off x="623411" y="1514118"/>
            <a:ext cx="13383577" cy="569833"/>
          </a:xfrm>
          <a:prstGeom prst="rect">
            <a:avLst/>
          </a:prstGeom>
          <a:noFill/>
          <a:ln/>
        </p:spPr>
        <p:txBody>
          <a:bodyPr wrap="square" lIns="0" tIns="0" rIns="0" bIns="0" rtlCol="0" anchor="t"/>
          <a:lstStyle/>
          <a:p>
            <a:pPr marL="0" indent="0">
              <a:lnSpc>
                <a:spcPts val="2200"/>
              </a:lnSpc>
              <a:buNone/>
            </a:pPr>
            <a:r>
              <a:rPr lang="en-US" sz="1400" dirty="0">
                <a:solidFill>
                  <a:srgbClr val="D9E1FF"/>
                </a:solidFill>
                <a:latin typeface="Martel Sans Light" pitchFamily="34" charset="0"/>
                <a:ea typeface="Martel Sans Light" pitchFamily="34" charset="-122"/>
                <a:cs typeface="Martel Sans Light" pitchFamily="34" charset="-120"/>
              </a:rPr>
              <a:t>When a structure is passed by value to a function, a complete copy of the structure is created. Any modifications made inside the function affect only the copy, leaving the original structure unchanged.</a:t>
            </a:r>
            <a:endParaRPr lang="en-US" sz="1400" dirty="0"/>
          </a:p>
        </p:txBody>
      </p:sp>
      <p:sp>
        <p:nvSpPr>
          <p:cNvPr id="4" name="Shape 2"/>
          <p:cNvSpPr/>
          <p:nvPr/>
        </p:nvSpPr>
        <p:spPr>
          <a:xfrm>
            <a:off x="623411" y="2284333"/>
            <a:ext cx="13383577" cy="4825841"/>
          </a:xfrm>
          <a:prstGeom prst="roundRect">
            <a:avLst>
              <a:gd name="adj" fmla="val 554"/>
            </a:avLst>
          </a:prstGeom>
          <a:solidFill>
            <a:srgbClr val="4C0107"/>
          </a:solidFill>
          <a:ln/>
        </p:spPr>
      </p:sp>
      <p:sp>
        <p:nvSpPr>
          <p:cNvPr id="5" name="Shape 3"/>
          <p:cNvSpPr/>
          <p:nvPr/>
        </p:nvSpPr>
        <p:spPr>
          <a:xfrm>
            <a:off x="614601" y="2284333"/>
            <a:ext cx="13401199" cy="4825841"/>
          </a:xfrm>
          <a:prstGeom prst="roundRect">
            <a:avLst>
              <a:gd name="adj" fmla="val 554"/>
            </a:avLst>
          </a:prstGeom>
          <a:solidFill>
            <a:srgbClr val="4C0107"/>
          </a:solidFill>
          <a:ln/>
        </p:spPr>
      </p:sp>
      <p:sp>
        <p:nvSpPr>
          <p:cNvPr id="6" name="Text 4"/>
          <p:cNvSpPr/>
          <p:nvPr/>
        </p:nvSpPr>
        <p:spPr>
          <a:xfrm>
            <a:off x="792718" y="2417921"/>
            <a:ext cx="13044964" cy="4558665"/>
          </a:xfrm>
          <a:prstGeom prst="rect">
            <a:avLst/>
          </a:prstGeom>
          <a:noFill/>
          <a:ln/>
        </p:spPr>
        <p:txBody>
          <a:bodyPr wrap="square" lIns="0" tIns="0" rIns="0" bIns="0" rtlCol="0" anchor="t"/>
          <a:lstStyle/>
          <a:p>
            <a:pPr marL="0" indent="0">
              <a:lnSpc>
                <a:spcPts val="2200"/>
              </a:lnSpc>
              <a:buNone/>
            </a:pPr>
            <a:r>
              <a:rPr lang="en-US" sz="1400" dirty="0">
                <a:solidFill>
                  <a:srgbClr val="D9E1FF"/>
                </a:solidFill>
                <a:highlight>
                  <a:srgbClr val="4C0107"/>
                </a:highlight>
                <a:latin typeface="Consolas Light" pitchFamily="34" charset="0"/>
                <a:ea typeface="Consolas Light" pitchFamily="34" charset="-122"/>
                <a:cs typeface="Consolas Light" pitchFamily="34" charset="-120"/>
              </a:rPr>
              <a:t>struct Student {</a:t>
            </a:r>
            <a:endParaRPr lang="en-US" sz="1400" dirty="0"/>
          </a:p>
          <a:p>
            <a:pPr marL="0" indent="0">
              <a:lnSpc>
                <a:spcPts val="2200"/>
              </a:lnSpc>
              <a:buNone/>
            </a:pPr>
            <a:r>
              <a:rPr lang="en-US" sz="1400" dirty="0">
                <a:solidFill>
                  <a:srgbClr val="D9E1FF"/>
                </a:solidFill>
                <a:highlight>
                  <a:srgbClr val="4C0107"/>
                </a:highlight>
                <a:latin typeface="Consolas Light" pitchFamily="34" charset="0"/>
                <a:ea typeface="Consolas Light" pitchFamily="34" charset="-122"/>
                <a:cs typeface="Consolas Light" pitchFamily="34" charset="-120"/>
              </a:rPr>
              <a:t>    char name[50];</a:t>
            </a:r>
            <a:endParaRPr lang="en-US" sz="1400" dirty="0"/>
          </a:p>
          <a:p>
            <a:pPr marL="0" indent="0">
              <a:lnSpc>
                <a:spcPts val="2200"/>
              </a:lnSpc>
              <a:buNone/>
            </a:pPr>
            <a:r>
              <a:rPr lang="en-US" sz="1400" dirty="0">
                <a:solidFill>
                  <a:srgbClr val="D9E1FF"/>
                </a:solidFill>
                <a:highlight>
                  <a:srgbClr val="4C0107"/>
                </a:highlight>
                <a:latin typeface="Consolas Light" pitchFamily="34" charset="0"/>
                <a:ea typeface="Consolas Light" pitchFamily="34" charset="-122"/>
                <a:cs typeface="Consolas Light" pitchFamily="34" charset="-120"/>
              </a:rPr>
              <a:t>    int roll_no;</a:t>
            </a:r>
            <a:endParaRPr lang="en-US" sz="1400" dirty="0"/>
          </a:p>
          <a:p>
            <a:pPr marL="0" indent="0">
              <a:lnSpc>
                <a:spcPts val="2200"/>
              </a:lnSpc>
              <a:buNone/>
            </a:pPr>
            <a:r>
              <a:rPr lang="en-US" sz="1400" dirty="0">
                <a:solidFill>
                  <a:srgbClr val="D9E1FF"/>
                </a:solidFill>
                <a:highlight>
                  <a:srgbClr val="4C0107"/>
                </a:highlight>
                <a:latin typeface="Consolas Light" pitchFamily="34" charset="0"/>
                <a:ea typeface="Consolas Light" pitchFamily="34" charset="-122"/>
                <a:cs typeface="Consolas Light" pitchFamily="34" charset="-120"/>
              </a:rPr>
              <a:t>    float marks;</a:t>
            </a:r>
            <a:endParaRPr lang="en-US" sz="1400" dirty="0"/>
          </a:p>
          <a:p>
            <a:pPr marL="0" indent="0">
              <a:lnSpc>
                <a:spcPts val="2200"/>
              </a:lnSpc>
              <a:buNone/>
            </a:pPr>
            <a:r>
              <a:rPr lang="en-US" sz="1400" dirty="0">
                <a:solidFill>
                  <a:srgbClr val="D9E1FF"/>
                </a:solidFill>
                <a:highlight>
                  <a:srgbClr val="4C0107"/>
                </a:highlight>
                <a:latin typeface="Consolas Light" pitchFamily="34" charset="0"/>
                <a:ea typeface="Consolas Light" pitchFamily="34" charset="-122"/>
                <a:cs typeface="Consolas Light" pitchFamily="34" charset="-120"/>
              </a:rPr>
              <a:t>};</a:t>
            </a:r>
            <a:endParaRPr lang="en-US" sz="1400" dirty="0"/>
          </a:p>
          <a:p>
            <a:pPr marL="0" indent="0">
              <a:lnSpc>
                <a:spcPts val="2200"/>
              </a:lnSpc>
              <a:buNone/>
            </a:pPr>
            <a:endParaRPr lang="en-US" sz="1400" dirty="0"/>
          </a:p>
          <a:p>
            <a:pPr marL="0" indent="0">
              <a:lnSpc>
                <a:spcPts val="2200"/>
              </a:lnSpc>
              <a:buNone/>
            </a:pPr>
            <a:r>
              <a:rPr lang="en-US" sz="1400" dirty="0">
                <a:solidFill>
                  <a:srgbClr val="D9E1FF"/>
                </a:solidFill>
                <a:highlight>
                  <a:srgbClr val="4C0107"/>
                </a:highlight>
                <a:latin typeface="Consolas Light" pitchFamily="34" charset="0"/>
                <a:ea typeface="Consolas Light" pitchFamily="34" charset="-122"/>
                <a:cs typeface="Consolas Light" pitchFamily="34" charset="-120"/>
              </a:rPr>
              <a:t>void updateMarks(struct Student s) {</a:t>
            </a:r>
            <a:endParaRPr lang="en-US" sz="1400" dirty="0"/>
          </a:p>
          <a:p>
            <a:pPr marL="0" indent="0">
              <a:lnSpc>
                <a:spcPts val="2200"/>
              </a:lnSpc>
              <a:buNone/>
            </a:pPr>
            <a:r>
              <a:rPr lang="en-US" sz="1400" dirty="0">
                <a:solidFill>
                  <a:srgbClr val="D9E1FF"/>
                </a:solidFill>
                <a:highlight>
                  <a:srgbClr val="4C0107"/>
                </a:highlight>
                <a:latin typeface="Consolas Light" pitchFamily="34" charset="0"/>
                <a:ea typeface="Consolas Light" pitchFamily="34" charset="-122"/>
                <a:cs typeface="Consolas Light" pitchFamily="34" charset="-120"/>
              </a:rPr>
              <a:t>    s.marks = 95.5;    // Changes only the local copy</a:t>
            </a:r>
            <a:endParaRPr lang="en-US" sz="1400" dirty="0"/>
          </a:p>
          <a:p>
            <a:pPr marL="0" indent="0">
              <a:lnSpc>
                <a:spcPts val="2200"/>
              </a:lnSpc>
              <a:buNone/>
            </a:pPr>
            <a:r>
              <a:rPr lang="en-US" sz="1400" dirty="0">
                <a:solidFill>
                  <a:srgbClr val="D9E1FF"/>
                </a:solidFill>
                <a:highlight>
                  <a:srgbClr val="4C0107"/>
                </a:highlight>
                <a:latin typeface="Consolas Light" pitchFamily="34" charset="0"/>
                <a:ea typeface="Consolas Light" pitchFamily="34" charset="-122"/>
                <a:cs typeface="Consolas Light" pitchFamily="34" charset="-120"/>
              </a:rPr>
              <a:t>    printf("Inside function: %.1f\n", s.marks);  // 95.5</a:t>
            </a:r>
            <a:endParaRPr lang="en-US" sz="1400" dirty="0"/>
          </a:p>
          <a:p>
            <a:pPr marL="0" indent="0">
              <a:lnSpc>
                <a:spcPts val="2200"/>
              </a:lnSpc>
              <a:buNone/>
            </a:pPr>
            <a:r>
              <a:rPr lang="en-US" sz="1400" dirty="0">
                <a:solidFill>
                  <a:srgbClr val="D9E1FF"/>
                </a:solidFill>
                <a:highlight>
                  <a:srgbClr val="4C0107"/>
                </a:highlight>
                <a:latin typeface="Consolas Light" pitchFamily="34" charset="0"/>
                <a:ea typeface="Consolas Light" pitchFamily="34" charset="-122"/>
                <a:cs typeface="Consolas Light" pitchFamily="34" charset="-120"/>
              </a:rPr>
              <a:t>}</a:t>
            </a:r>
            <a:endParaRPr lang="en-US" sz="1400" dirty="0"/>
          </a:p>
          <a:p>
            <a:pPr marL="0" indent="0">
              <a:lnSpc>
                <a:spcPts val="2200"/>
              </a:lnSpc>
              <a:buNone/>
            </a:pPr>
            <a:endParaRPr lang="en-US" sz="1400" dirty="0"/>
          </a:p>
          <a:p>
            <a:pPr marL="0" indent="0">
              <a:lnSpc>
                <a:spcPts val="2200"/>
              </a:lnSpc>
              <a:buNone/>
            </a:pPr>
            <a:r>
              <a:rPr lang="en-US" sz="1400" dirty="0">
                <a:solidFill>
                  <a:srgbClr val="D9E1FF"/>
                </a:solidFill>
                <a:highlight>
                  <a:srgbClr val="4C0107"/>
                </a:highlight>
                <a:latin typeface="Consolas Light" pitchFamily="34" charset="0"/>
                <a:ea typeface="Consolas Light" pitchFamily="34" charset="-122"/>
                <a:cs typeface="Consolas Light" pitchFamily="34" charset="-120"/>
              </a:rPr>
              <a:t>int main() {</a:t>
            </a:r>
            <a:endParaRPr lang="en-US" sz="1400" dirty="0"/>
          </a:p>
          <a:p>
            <a:pPr marL="0" indent="0">
              <a:lnSpc>
                <a:spcPts val="2200"/>
              </a:lnSpc>
              <a:buNone/>
            </a:pPr>
            <a:r>
              <a:rPr lang="en-US" sz="1400" dirty="0">
                <a:solidFill>
                  <a:srgbClr val="D9E1FF"/>
                </a:solidFill>
                <a:highlight>
                  <a:srgbClr val="4C0107"/>
                </a:highlight>
                <a:latin typeface="Consolas Light" pitchFamily="34" charset="0"/>
                <a:ea typeface="Consolas Light" pitchFamily="34" charset="-122"/>
                <a:cs typeface="Consolas Light" pitchFamily="34" charset="-120"/>
              </a:rPr>
              <a:t>    struct Student student1 = {"John", 101, 85.5};</a:t>
            </a:r>
            <a:endParaRPr lang="en-US" sz="1400" dirty="0"/>
          </a:p>
          <a:p>
            <a:pPr marL="0" indent="0">
              <a:lnSpc>
                <a:spcPts val="2200"/>
              </a:lnSpc>
              <a:buNone/>
            </a:pPr>
            <a:r>
              <a:rPr lang="en-US" sz="1400" dirty="0">
                <a:solidFill>
                  <a:srgbClr val="D9E1FF"/>
                </a:solidFill>
                <a:highlight>
                  <a:srgbClr val="4C0107"/>
                </a:highlight>
                <a:latin typeface="Consolas Light" pitchFamily="34" charset="0"/>
                <a:ea typeface="Consolas Light" pitchFamily="34" charset="-122"/>
                <a:cs typeface="Consolas Light" pitchFamily="34" charset="-120"/>
              </a:rPr>
              <a:t>    updateMarks(student1);</a:t>
            </a:r>
            <a:endParaRPr lang="en-US" sz="1400" dirty="0"/>
          </a:p>
          <a:p>
            <a:pPr marL="0" indent="0">
              <a:lnSpc>
                <a:spcPts val="2200"/>
              </a:lnSpc>
              <a:buNone/>
            </a:pPr>
            <a:r>
              <a:rPr lang="en-US" sz="1400" dirty="0">
                <a:solidFill>
                  <a:srgbClr val="D9E1FF"/>
                </a:solidFill>
                <a:highlight>
                  <a:srgbClr val="4C0107"/>
                </a:highlight>
                <a:latin typeface="Consolas Light" pitchFamily="34" charset="0"/>
                <a:ea typeface="Consolas Light" pitchFamily="34" charset="-122"/>
                <a:cs typeface="Consolas Light" pitchFamily="34" charset="-120"/>
              </a:rPr>
              <a:t>    printf("Original marks: %.1f\n", student1.marks);  // 85.5</a:t>
            </a:r>
            <a:endParaRPr lang="en-US" sz="1400" dirty="0"/>
          </a:p>
          <a:p>
            <a:pPr marL="0" indent="0">
              <a:lnSpc>
                <a:spcPts val="2200"/>
              </a:lnSpc>
              <a:buNone/>
            </a:pPr>
            <a:r>
              <a:rPr lang="en-US" sz="1400" dirty="0">
                <a:solidFill>
                  <a:srgbClr val="D9E1FF"/>
                </a:solidFill>
                <a:highlight>
                  <a:srgbClr val="4C0107"/>
                </a:highlight>
                <a:latin typeface="Consolas Light" pitchFamily="34" charset="0"/>
                <a:ea typeface="Consolas Light" pitchFamily="34" charset="-122"/>
                <a:cs typeface="Consolas Light" pitchFamily="34" charset="-120"/>
              </a:rPr>
              <a:t>}</a:t>
            </a:r>
            <a:endParaRPr lang="en-US" sz="1400" dirty="0"/>
          </a:p>
        </p:txBody>
      </p:sp>
      <p:sp>
        <p:nvSpPr>
          <p:cNvPr id="7" name="Text 5"/>
          <p:cNvSpPr/>
          <p:nvPr/>
        </p:nvSpPr>
        <p:spPr>
          <a:xfrm>
            <a:off x="623411" y="7310557"/>
            <a:ext cx="13383577" cy="284917"/>
          </a:xfrm>
          <a:prstGeom prst="rect">
            <a:avLst/>
          </a:prstGeom>
          <a:noFill/>
          <a:ln/>
        </p:spPr>
        <p:txBody>
          <a:bodyPr wrap="none" lIns="0" tIns="0" rIns="0" bIns="0" rtlCol="0" anchor="t"/>
          <a:lstStyle/>
          <a:p>
            <a:pPr marL="0" indent="0">
              <a:lnSpc>
                <a:spcPts val="2200"/>
              </a:lnSpc>
              <a:buNone/>
            </a:pPr>
            <a:r>
              <a:rPr lang="en-US" sz="1400" dirty="0">
                <a:solidFill>
                  <a:srgbClr val="D9E1FF"/>
                </a:solidFill>
                <a:latin typeface="Martel Sans Light" pitchFamily="34" charset="0"/>
                <a:ea typeface="Martel Sans Light" pitchFamily="34" charset="-122"/>
                <a:cs typeface="Martel Sans Light" pitchFamily="34" charset="-120"/>
              </a:rPr>
              <a:t>In this example, even though we modify the marks inside the function, the original structure remains unaffected because we're working with a copy.</a:t>
            </a:r>
            <a:endParaRPr lang="en-US" sz="1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602456" y="612934"/>
            <a:ext cx="5783699" cy="506254"/>
          </a:xfrm>
          <a:prstGeom prst="rect">
            <a:avLst/>
          </a:prstGeom>
          <a:noFill/>
          <a:ln/>
        </p:spPr>
        <p:txBody>
          <a:bodyPr wrap="none" lIns="0" tIns="0" rIns="0" bIns="0" rtlCol="0" anchor="t"/>
          <a:lstStyle/>
          <a:p>
            <a:pPr marL="0" indent="0">
              <a:lnSpc>
                <a:spcPts val="3950"/>
              </a:lnSpc>
              <a:buNone/>
            </a:pPr>
            <a:r>
              <a:rPr lang="en-US" sz="3150" dirty="0">
                <a:solidFill>
                  <a:srgbClr val="FFFFFF"/>
                </a:solidFill>
                <a:latin typeface="Kanit" pitchFamily="34" charset="0"/>
                <a:ea typeface="Kanit" pitchFamily="34" charset="-122"/>
                <a:cs typeface="Kanit" pitchFamily="34" charset="-120"/>
              </a:rPr>
              <a:t>Passing Structures by Reference</a:t>
            </a:r>
            <a:endParaRPr lang="en-US" sz="3150" dirty="0"/>
          </a:p>
        </p:txBody>
      </p:sp>
      <p:sp>
        <p:nvSpPr>
          <p:cNvPr id="3" name="Text 1"/>
          <p:cNvSpPr/>
          <p:nvPr/>
        </p:nvSpPr>
        <p:spPr>
          <a:xfrm>
            <a:off x="602456" y="1463397"/>
            <a:ext cx="13425488" cy="550783"/>
          </a:xfrm>
          <a:prstGeom prst="rect">
            <a:avLst/>
          </a:prstGeom>
          <a:noFill/>
          <a:ln/>
        </p:spPr>
        <p:txBody>
          <a:bodyPr wrap="square" lIns="0" tIns="0" rIns="0" bIns="0" rtlCol="0" anchor="t"/>
          <a:lstStyle/>
          <a:p>
            <a:pPr marL="0" indent="0">
              <a:lnSpc>
                <a:spcPts val="2150"/>
              </a:lnSpc>
              <a:buNone/>
            </a:pPr>
            <a:r>
              <a:rPr lang="en-US" sz="1350" dirty="0">
                <a:solidFill>
                  <a:srgbClr val="D9E1FF"/>
                </a:solidFill>
                <a:latin typeface="Martel Sans Light" pitchFamily="34" charset="0"/>
                <a:ea typeface="Martel Sans Light" pitchFamily="34" charset="-122"/>
                <a:cs typeface="Martel Sans Light" pitchFamily="34" charset="-120"/>
              </a:rPr>
              <a:t>When passing a structure by reference, we pass the memory address of the structure using pointers. This allows functions to modify the original structure and is more memory efficient than passing by value.</a:t>
            </a:r>
            <a:endParaRPr lang="en-US" sz="1350" dirty="0"/>
          </a:p>
        </p:txBody>
      </p:sp>
      <p:sp>
        <p:nvSpPr>
          <p:cNvPr id="4" name="Shape 2"/>
          <p:cNvSpPr/>
          <p:nvPr/>
        </p:nvSpPr>
        <p:spPr>
          <a:xfrm>
            <a:off x="602456" y="2207776"/>
            <a:ext cx="13425488" cy="4939784"/>
          </a:xfrm>
          <a:prstGeom prst="roundRect">
            <a:avLst>
              <a:gd name="adj" fmla="val 523"/>
            </a:avLst>
          </a:prstGeom>
          <a:solidFill>
            <a:srgbClr val="4C0107"/>
          </a:solidFill>
          <a:ln/>
        </p:spPr>
      </p:sp>
      <p:sp>
        <p:nvSpPr>
          <p:cNvPr id="5" name="Shape 3"/>
          <p:cNvSpPr/>
          <p:nvPr/>
        </p:nvSpPr>
        <p:spPr>
          <a:xfrm>
            <a:off x="593884" y="2207776"/>
            <a:ext cx="13442633" cy="4939784"/>
          </a:xfrm>
          <a:prstGeom prst="roundRect">
            <a:avLst>
              <a:gd name="adj" fmla="val 523"/>
            </a:avLst>
          </a:prstGeom>
          <a:solidFill>
            <a:srgbClr val="4C0107"/>
          </a:solidFill>
          <a:ln/>
        </p:spPr>
      </p:sp>
      <p:sp>
        <p:nvSpPr>
          <p:cNvPr id="6" name="Text 4"/>
          <p:cNvSpPr/>
          <p:nvPr/>
        </p:nvSpPr>
        <p:spPr>
          <a:xfrm>
            <a:off x="765929" y="2336840"/>
            <a:ext cx="13098542" cy="4681657"/>
          </a:xfrm>
          <a:prstGeom prst="rect">
            <a:avLst/>
          </a:prstGeom>
          <a:noFill/>
          <a:ln/>
        </p:spPr>
        <p:txBody>
          <a:bodyPr wrap="square" lIns="0" tIns="0" rIns="0" bIns="0" rtlCol="0" anchor="t"/>
          <a:lstStyle/>
          <a:p>
            <a:pPr marL="0" indent="0">
              <a:lnSpc>
                <a:spcPts val="2150"/>
              </a:lnSpc>
              <a:buNone/>
            </a:pPr>
            <a:r>
              <a:rPr lang="en-US" sz="1350" dirty="0">
                <a:solidFill>
                  <a:srgbClr val="D9E1FF"/>
                </a:solidFill>
                <a:highlight>
                  <a:srgbClr val="4C0107"/>
                </a:highlight>
                <a:latin typeface="Consolas Light" pitchFamily="34" charset="0"/>
                <a:ea typeface="Consolas Light" pitchFamily="34" charset="-122"/>
                <a:cs typeface="Consolas Light" pitchFamily="34" charset="-120"/>
              </a:rPr>
              <a:t>struct Student {</a:t>
            </a:r>
            <a:endParaRPr lang="en-US" sz="1350" dirty="0"/>
          </a:p>
          <a:p>
            <a:pPr marL="0" indent="0">
              <a:lnSpc>
                <a:spcPts val="2150"/>
              </a:lnSpc>
              <a:buNone/>
            </a:pPr>
            <a:r>
              <a:rPr lang="en-US" sz="1350" dirty="0">
                <a:solidFill>
                  <a:srgbClr val="D9E1FF"/>
                </a:solidFill>
                <a:highlight>
                  <a:srgbClr val="4C0107"/>
                </a:highlight>
                <a:latin typeface="Consolas Light" pitchFamily="34" charset="0"/>
                <a:ea typeface="Consolas Light" pitchFamily="34" charset="-122"/>
                <a:cs typeface="Consolas Light" pitchFamily="34" charset="-120"/>
              </a:rPr>
              <a:t>    char name[50];</a:t>
            </a:r>
            <a:endParaRPr lang="en-US" sz="1350" dirty="0"/>
          </a:p>
          <a:p>
            <a:pPr marL="0" indent="0">
              <a:lnSpc>
                <a:spcPts val="2150"/>
              </a:lnSpc>
              <a:buNone/>
            </a:pPr>
            <a:r>
              <a:rPr lang="en-US" sz="1350" dirty="0">
                <a:solidFill>
                  <a:srgbClr val="D9E1FF"/>
                </a:solidFill>
                <a:highlight>
                  <a:srgbClr val="4C0107"/>
                </a:highlight>
                <a:latin typeface="Consolas Light" pitchFamily="34" charset="0"/>
                <a:ea typeface="Consolas Light" pitchFamily="34" charset="-122"/>
                <a:cs typeface="Consolas Light" pitchFamily="34" charset="-120"/>
              </a:rPr>
              <a:t>    int roll_no;</a:t>
            </a:r>
            <a:endParaRPr lang="en-US" sz="1350" dirty="0"/>
          </a:p>
          <a:p>
            <a:pPr marL="0" indent="0">
              <a:lnSpc>
                <a:spcPts val="2150"/>
              </a:lnSpc>
              <a:buNone/>
            </a:pPr>
            <a:r>
              <a:rPr lang="en-US" sz="1350" dirty="0">
                <a:solidFill>
                  <a:srgbClr val="D9E1FF"/>
                </a:solidFill>
                <a:highlight>
                  <a:srgbClr val="4C0107"/>
                </a:highlight>
                <a:latin typeface="Consolas Light" pitchFamily="34" charset="0"/>
                <a:ea typeface="Consolas Light" pitchFamily="34" charset="-122"/>
                <a:cs typeface="Consolas Light" pitchFamily="34" charset="-120"/>
              </a:rPr>
              <a:t>    float marks;</a:t>
            </a:r>
            <a:endParaRPr lang="en-US" sz="1350" dirty="0"/>
          </a:p>
          <a:p>
            <a:pPr marL="0" indent="0">
              <a:lnSpc>
                <a:spcPts val="2150"/>
              </a:lnSpc>
              <a:buNone/>
            </a:pPr>
            <a:r>
              <a:rPr lang="en-US" sz="1350" dirty="0">
                <a:solidFill>
                  <a:srgbClr val="D9E1FF"/>
                </a:solidFill>
                <a:highlight>
                  <a:srgbClr val="4C0107"/>
                </a:highlight>
                <a:latin typeface="Consolas Light" pitchFamily="34" charset="0"/>
                <a:ea typeface="Consolas Light" pitchFamily="34" charset="-122"/>
                <a:cs typeface="Consolas Light" pitchFamily="34" charset="-120"/>
              </a:rPr>
              <a:t>};</a:t>
            </a:r>
            <a:endParaRPr lang="en-US" sz="1350" dirty="0"/>
          </a:p>
          <a:p>
            <a:pPr marL="0" indent="0">
              <a:lnSpc>
                <a:spcPts val="2150"/>
              </a:lnSpc>
              <a:buNone/>
            </a:pPr>
            <a:endParaRPr lang="en-US" sz="1350" dirty="0"/>
          </a:p>
          <a:p>
            <a:pPr marL="0" indent="0">
              <a:lnSpc>
                <a:spcPts val="2150"/>
              </a:lnSpc>
              <a:buNone/>
            </a:pPr>
            <a:r>
              <a:rPr lang="en-US" sz="1350" dirty="0">
                <a:solidFill>
                  <a:srgbClr val="D9E1FF"/>
                </a:solidFill>
                <a:highlight>
                  <a:srgbClr val="4C0107"/>
                </a:highlight>
                <a:latin typeface="Consolas Light" pitchFamily="34" charset="0"/>
                <a:ea typeface="Consolas Light" pitchFamily="34" charset="-122"/>
                <a:cs typeface="Consolas Light" pitchFamily="34" charset="-120"/>
              </a:rPr>
              <a:t>void updateStudent(struct Student *s) {</a:t>
            </a:r>
            <a:endParaRPr lang="en-US" sz="1350" dirty="0"/>
          </a:p>
          <a:p>
            <a:pPr marL="0" indent="0">
              <a:lnSpc>
                <a:spcPts val="2150"/>
              </a:lnSpc>
              <a:buNone/>
            </a:pPr>
            <a:r>
              <a:rPr lang="en-US" sz="1350" dirty="0">
                <a:solidFill>
                  <a:srgbClr val="D9E1FF"/>
                </a:solidFill>
                <a:highlight>
                  <a:srgbClr val="4C0107"/>
                </a:highlight>
                <a:latin typeface="Consolas Light" pitchFamily="34" charset="0"/>
                <a:ea typeface="Consolas Light" pitchFamily="34" charset="-122"/>
                <a:cs typeface="Consolas Light" pitchFamily="34" charset="-120"/>
              </a:rPr>
              <a:t>    s-&gt;marks = 95.5;        // Modifies original</a:t>
            </a:r>
            <a:endParaRPr lang="en-US" sz="1350" dirty="0"/>
          </a:p>
          <a:p>
            <a:pPr marL="0" indent="0">
              <a:lnSpc>
                <a:spcPts val="2150"/>
              </a:lnSpc>
              <a:buNone/>
            </a:pPr>
            <a:r>
              <a:rPr lang="en-US" sz="1350" dirty="0">
                <a:solidFill>
                  <a:srgbClr val="D9E1FF"/>
                </a:solidFill>
                <a:highlight>
                  <a:srgbClr val="4C0107"/>
                </a:highlight>
                <a:latin typeface="Consolas Light" pitchFamily="34" charset="0"/>
                <a:ea typeface="Consolas Light" pitchFamily="34" charset="-122"/>
                <a:cs typeface="Consolas Light" pitchFamily="34" charset="-120"/>
              </a:rPr>
              <a:t>    strcpy(s-&gt;name, "Bob"); // Changes original name</a:t>
            </a:r>
            <a:endParaRPr lang="en-US" sz="1350" dirty="0"/>
          </a:p>
          <a:p>
            <a:pPr marL="0" indent="0">
              <a:lnSpc>
                <a:spcPts val="2150"/>
              </a:lnSpc>
              <a:buNone/>
            </a:pPr>
            <a:r>
              <a:rPr lang="en-US" sz="1350" dirty="0">
                <a:solidFill>
                  <a:srgbClr val="D9E1FF"/>
                </a:solidFill>
                <a:highlight>
                  <a:srgbClr val="4C0107"/>
                </a:highlight>
                <a:latin typeface="Consolas Light" pitchFamily="34" charset="0"/>
                <a:ea typeface="Consolas Light" pitchFamily="34" charset="-122"/>
                <a:cs typeface="Consolas Light" pitchFamily="34" charset="-120"/>
              </a:rPr>
              <a:t>}</a:t>
            </a:r>
            <a:endParaRPr lang="en-US" sz="1350" dirty="0"/>
          </a:p>
          <a:p>
            <a:pPr marL="0" indent="0">
              <a:lnSpc>
                <a:spcPts val="2150"/>
              </a:lnSpc>
              <a:buNone/>
            </a:pPr>
            <a:endParaRPr lang="en-US" sz="1350" dirty="0"/>
          </a:p>
          <a:p>
            <a:pPr marL="0" indent="0">
              <a:lnSpc>
                <a:spcPts val="2150"/>
              </a:lnSpc>
              <a:buNone/>
            </a:pPr>
            <a:r>
              <a:rPr lang="en-US" sz="1350" dirty="0">
                <a:solidFill>
                  <a:srgbClr val="D9E1FF"/>
                </a:solidFill>
                <a:highlight>
                  <a:srgbClr val="4C0107"/>
                </a:highlight>
                <a:latin typeface="Consolas Light" pitchFamily="34" charset="0"/>
                <a:ea typeface="Consolas Light" pitchFamily="34" charset="-122"/>
                <a:cs typeface="Consolas Light" pitchFamily="34" charset="-120"/>
              </a:rPr>
              <a:t>int main() {</a:t>
            </a:r>
            <a:endParaRPr lang="en-US" sz="1350" dirty="0"/>
          </a:p>
          <a:p>
            <a:pPr marL="0" indent="0">
              <a:lnSpc>
                <a:spcPts val="2150"/>
              </a:lnSpc>
              <a:buNone/>
            </a:pPr>
            <a:r>
              <a:rPr lang="en-US" sz="1350" dirty="0">
                <a:solidFill>
                  <a:srgbClr val="D9E1FF"/>
                </a:solidFill>
                <a:highlight>
                  <a:srgbClr val="4C0107"/>
                </a:highlight>
                <a:latin typeface="Consolas Light" pitchFamily="34" charset="0"/>
                <a:ea typeface="Consolas Light" pitchFamily="34" charset="-122"/>
                <a:cs typeface="Consolas Light" pitchFamily="34" charset="-120"/>
              </a:rPr>
              <a:t>    struct Student student1 = {"Alice", 101, 85.5};</a:t>
            </a:r>
            <a:endParaRPr lang="en-US" sz="1350" dirty="0"/>
          </a:p>
          <a:p>
            <a:pPr marL="0" indent="0">
              <a:lnSpc>
                <a:spcPts val="2150"/>
              </a:lnSpc>
              <a:buNone/>
            </a:pPr>
            <a:r>
              <a:rPr lang="en-US" sz="1350" dirty="0">
                <a:solidFill>
                  <a:srgbClr val="D9E1FF"/>
                </a:solidFill>
                <a:highlight>
                  <a:srgbClr val="4C0107"/>
                </a:highlight>
                <a:latin typeface="Consolas Light" pitchFamily="34" charset="0"/>
                <a:ea typeface="Consolas Light" pitchFamily="34" charset="-122"/>
                <a:cs typeface="Consolas Light" pitchFamily="34" charset="-120"/>
              </a:rPr>
              <a:t>    updateStudent(&amp;student1);  // Pass address</a:t>
            </a:r>
            <a:endParaRPr lang="en-US" sz="1350" dirty="0"/>
          </a:p>
          <a:p>
            <a:pPr marL="0" indent="0">
              <a:lnSpc>
                <a:spcPts val="2150"/>
              </a:lnSpc>
              <a:buNone/>
            </a:pPr>
            <a:r>
              <a:rPr lang="en-US" sz="1350" dirty="0">
                <a:solidFill>
                  <a:srgbClr val="D9E1FF"/>
                </a:solidFill>
                <a:highlight>
                  <a:srgbClr val="4C0107"/>
                </a:highlight>
                <a:latin typeface="Consolas Light" pitchFamily="34" charset="0"/>
                <a:ea typeface="Consolas Light" pitchFamily="34" charset="-122"/>
                <a:cs typeface="Consolas Light" pitchFamily="34" charset="-120"/>
              </a:rPr>
              <a:t>    printf("Updated marks: %.1f\n", student1.marks); // 95.5</a:t>
            </a:r>
            <a:endParaRPr lang="en-US" sz="1350" dirty="0"/>
          </a:p>
          <a:p>
            <a:pPr marL="0" indent="0">
              <a:lnSpc>
                <a:spcPts val="2150"/>
              </a:lnSpc>
              <a:buNone/>
            </a:pPr>
            <a:r>
              <a:rPr lang="en-US" sz="1350" dirty="0">
                <a:solidFill>
                  <a:srgbClr val="D9E1FF"/>
                </a:solidFill>
                <a:highlight>
                  <a:srgbClr val="4C0107"/>
                </a:highlight>
                <a:latin typeface="Consolas Light" pitchFamily="34" charset="0"/>
                <a:ea typeface="Consolas Light" pitchFamily="34" charset="-122"/>
                <a:cs typeface="Consolas Light" pitchFamily="34" charset="-120"/>
              </a:rPr>
              <a:t>    printf("New name: %s\n", student1.name);        // Bob</a:t>
            </a:r>
            <a:endParaRPr lang="en-US" sz="1350" dirty="0"/>
          </a:p>
          <a:p>
            <a:pPr marL="0" indent="0">
              <a:lnSpc>
                <a:spcPts val="2150"/>
              </a:lnSpc>
              <a:buNone/>
            </a:pPr>
            <a:r>
              <a:rPr lang="en-US" sz="1350" dirty="0">
                <a:solidFill>
                  <a:srgbClr val="D9E1FF"/>
                </a:solidFill>
                <a:highlight>
                  <a:srgbClr val="4C0107"/>
                </a:highlight>
                <a:latin typeface="Consolas Light" pitchFamily="34" charset="0"/>
                <a:ea typeface="Consolas Light" pitchFamily="34" charset="-122"/>
                <a:cs typeface="Consolas Light" pitchFamily="34" charset="-120"/>
              </a:rPr>
              <a:t>}</a:t>
            </a:r>
            <a:endParaRPr lang="en-US" sz="1350" dirty="0"/>
          </a:p>
        </p:txBody>
      </p:sp>
      <p:sp>
        <p:nvSpPr>
          <p:cNvPr id="7" name="Text 5"/>
          <p:cNvSpPr/>
          <p:nvPr/>
        </p:nvSpPr>
        <p:spPr>
          <a:xfrm>
            <a:off x="602456" y="7341156"/>
            <a:ext cx="13425488" cy="275392"/>
          </a:xfrm>
          <a:prstGeom prst="rect">
            <a:avLst/>
          </a:prstGeom>
          <a:noFill/>
          <a:ln/>
        </p:spPr>
        <p:txBody>
          <a:bodyPr wrap="none" lIns="0" tIns="0" rIns="0" bIns="0" rtlCol="0" anchor="t"/>
          <a:lstStyle/>
          <a:p>
            <a:pPr marL="0" indent="0">
              <a:lnSpc>
                <a:spcPts val="2150"/>
              </a:lnSpc>
              <a:buNone/>
            </a:pPr>
            <a:r>
              <a:rPr lang="en-US" sz="1350" dirty="0">
                <a:solidFill>
                  <a:srgbClr val="D9E1FF"/>
                </a:solidFill>
                <a:latin typeface="Martel Sans Light" pitchFamily="34" charset="0"/>
                <a:ea typeface="Martel Sans Light" pitchFamily="34" charset="-122"/>
                <a:cs typeface="Martel Sans Light" pitchFamily="34" charset="-120"/>
              </a:rPr>
              <a:t>Notice the use of the arrow operator (-&gt;) to access structure members through a pointer, and how changes made in the function affect the original structure.</a:t>
            </a:r>
            <a:endParaRPr lang="en-US" sz="13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33425" y="576263"/>
            <a:ext cx="7978378" cy="616387"/>
          </a:xfrm>
          <a:prstGeom prst="rect">
            <a:avLst/>
          </a:prstGeom>
          <a:noFill/>
          <a:ln/>
        </p:spPr>
        <p:txBody>
          <a:bodyPr wrap="none" lIns="0" tIns="0" rIns="0" bIns="0" rtlCol="0" anchor="t"/>
          <a:lstStyle/>
          <a:p>
            <a:pPr marL="0" indent="0">
              <a:lnSpc>
                <a:spcPts val="4850"/>
              </a:lnSpc>
              <a:buNone/>
            </a:pPr>
            <a:r>
              <a:rPr lang="en-US" sz="3850" dirty="0">
                <a:solidFill>
                  <a:srgbClr val="FFFFFF"/>
                </a:solidFill>
                <a:latin typeface="Kanit" pitchFamily="34" charset="0"/>
                <a:ea typeface="Kanit" pitchFamily="34" charset="-122"/>
                <a:cs typeface="Kanit" pitchFamily="34" charset="-120"/>
              </a:rPr>
              <a:t>Passing Structures: Global Approach</a:t>
            </a:r>
            <a:endParaRPr lang="en-US" sz="3850" dirty="0"/>
          </a:p>
        </p:txBody>
      </p:sp>
      <p:sp>
        <p:nvSpPr>
          <p:cNvPr id="3" name="Text 1"/>
          <p:cNvSpPr/>
          <p:nvPr/>
        </p:nvSpPr>
        <p:spPr>
          <a:xfrm>
            <a:off x="733425" y="1716524"/>
            <a:ext cx="2595801" cy="308134"/>
          </a:xfrm>
          <a:prstGeom prst="rect">
            <a:avLst/>
          </a:prstGeom>
          <a:noFill/>
          <a:ln/>
        </p:spPr>
        <p:txBody>
          <a:bodyPr wrap="none" lIns="0" tIns="0" rIns="0" bIns="0" rtlCol="0" anchor="t"/>
          <a:lstStyle/>
          <a:p>
            <a:pPr marL="0" indent="0">
              <a:lnSpc>
                <a:spcPts val="2400"/>
              </a:lnSpc>
              <a:buNone/>
            </a:pPr>
            <a:r>
              <a:rPr lang="en-US" sz="1900" dirty="0">
                <a:solidFill>
                  <a:srgbClr val="FFFFFF"/>
                </a:solidFill>
                <a:latin typeface="Kanit" pitchFamily="34" charset="0"/>
                <a:ea typeface="Kanit" pitchFamily="34" charset="-122"/>
                <a:cs typeface="Kanit" pitchFamily="34" charset="-120"/>
              </a:rPr>
              <a:t>Global Structure Access</a:t>
            </a:r>
            <a:endParaRPr lang="en-US" sz="1900" dirty="0"/>
          </a:p>
        </p:txBody>
      </p:sp>
      <p:sp>
        <p:nvSpPr>
          <p:cNvPr id="4" name="Text 2"/>
          <p:cNvSpPr/>
          <p:nvPr/>
        </p:nvSpPr>
        <p:spPr>
          <a:xfrm>
            <a:off x="733425" y="2234208"/>
            <a:ext cx="6326148" cy="1341120"/>
          </a:xfrm>
          <a:prstGeom prst="rect">
            <a:avLst/>
          </a:prstGeom>
          <a:noFill/>
          <a:ln/>
        </p:spPr>
        <p:txBody>
          <a:bodyPr wrap="square" lIns="0" tIns="0" rIns="0" bIns="0" rtlCol="0" anchor="t"/>
          <a:lstStyle/>
          <a:p>
            <a:pPr marL="0" indent="0">
              <a:lnSpc>
                <a:spcPts val="2600"/>
              </a:lnSpc>
              <a:buNone/>
            </a:pPr>
            <a:r>
              <a:rPr lang="en-US" sz="1650" dirty="0">
                <a:solidFill>
                  <a:srgbClr val="D9E1FF"/>
                </a:solidFill>
                <a:latin typeface="Martel Sans Light" pitchFamily="34" charset="0"/>
                <a:ea typeface="Martel Sans Light" pitchFamily="34" charset="-122"/>
                <a:cs typeface="Martel Sans Light" pitchFamily="34" charset="-120"/>
              </a:rPr>
              <a:t>Global structures are accessible throughout the program without explicitly passing them to functions. While this provides easy access, it can lead to maintainability issues and is generally not recommended for large programs.</a:t>
            </a:r>
            <a:endParaRPr lang="en-US" sz="1650" dirty="0"/>
          </a:p>
        </p:txBody>
      </p:sp>
      <p:sp>
        <p:nvSpPr>
          <p:cNvPr id="5" name="Text 3"/>
          <p:cNvSpPr/>
          <p:nvPr/>
        </p:nvSpPr>
        <p:spPr>
          <a:xfrm>
            <a:off x="733425" y="3763923"/>
            <a:ext cx="6326148" cy="335280"/>
          </a:xfrm>
          <a:prstGeom prst="rect">
            <a:avLst/>
          </a:prstGeom>
          <a:noFill/>
          <a:ln/>
        </p:spPr>
        <p:txBody>
          <a:bodyPr wrap="none" lIns="0" tIns="0" rIns="0" bIns="0" rtlCol="0" anchor="t"/>
          <a:lstStyle/>
          <a:p>
            <a:pPr marL="0" indent="0">
              <a:lnSpc>
                <a:spcPts val="2600"/>
              </a:lnSpc>
              <a:buNone/>
            </a:pPr>
            <a:r>
              <a:rPr lang="en-US" sz="1650" dirty="0">
                <a:solidFill>
                  <a:srgbClr val="D9E1FF"/>
                </a:solidFill>
                <a:latin typeface="Martel Sans Light" pitchFamily="34" charset="0"/>
                <a:ea typeface="Martel Sans Light" pitchFamily="34" charset="-122"/>
                <a:cs typeface="Martel Sans Light" pitchFamily="34" charset="-120"/>
              </a:rPr>
              <a:t>Key considerations:</a:t>
            </a:r>
            <a:endParaRPr lang="en-US" sz="1650" dirty="0"/>
          </a:p>
        </p:txBody>
      </p:sp>
      <p:sp>
        <p:nvSpPr>
          <p:cNvPr id="6" name="Text 4"/>
          <p:cNvSpPr/>
          <p:nvPr/>
        </p:nvSpPr>
        <p:spPr>
          <a:xfrm>
            <a:off x="733425" y="4287798"/>
            <a:ext cx="6326148" cy="335280"/>
          </a:xfrm>
          <a:prstGeom prst="rect">
            <a:avLst/>
          </a:prstGeom>
          <a:noFill/>
          <a:ln/>
        </p:spPr>
        <p:txBody>
          <a:bodyPr wrap="none" lIns="0" tIns="0" rIns="0" bIns="0" rtlCol="0" anchor="t"/>
          <a:lstStyle/>
          <a:p>
            <a:pPr marL="342900" indent="-342900">
              <a:lnSpc>
                <a:spcPts val="2600"/>
              </a:lnSpc>
              <a:buSzPct val="100000"/>
              <a:buChar char="•"/>
            </a:pPr>
            <a:r>
              <a:rPr lang="en-US" sz="1650" dirty="0">
                <a:solidFill>
                  <a:srgbClr val="D9E1FF"/>
                </a:solidFill>
                <a:latin typeface="Martel Sans Light" pitchFamily="34" charset="0"/>
                <a:ea typeface="Martel Sans Light" pitchFamily="34" charset="-122"/>
                <a:cs typeface="Martel Sans Light" pitchFamily="34" charset="-120"/>
              </a:rPr>
              <a:t>Accessible from any function</a:t>
            </a:r>
            <a:endParaRPr lang="en-US" sz="1650" dirty="0"/>
          </a:p>
        </p:txBody>
      </p:sp>
      <p:sp>
        <p:nvSpPr>
          <p:cNvPr id="7" name="Text 5"/>
          <p:cNvSpPr/>
          <p:nvPr/>
        </p:nvSpPr>
        <p:spPr>
          <a:xfrm>
            <a:off x="733425" y="4696420"/>
            <a:ext cx="6326148" cy="335280"/>
          </a:xfrm>
          <a:prstGeom prst="rect">
            <a:avLst/>
          </a:prstGeom>
          <a:noFill/>
          <a:ln/>
        </p:spPr>
        <p:txBody>
          <a:bodyPr wrap="none" lIns="0" tIns="0" rIns="0" bIns="0" rtlCol="0" anchor="t"/>
          <a:lstStyle/>
          <a:p>
            <a:pPr marL="342900" indent="-342900">
              <a:lnSpc>
                <a:spcPts val="2600"/>
              </a:lnSpc>
              <a:buSzPct val="100000"/>
              <a:buChar char="•"/>
            </a:pPr>
            <a:r>
              <a:rPr lang="en-US" sz="1650" dirty="0">
                <a:solidFill>
                  <a:srgbClr val="D9E1FF"/>
                </a:solidFill>
                <a:latin typeface="Martel Sans Light" pitchFamily="34" charset="0"/>
                <a:ea typeface="Martel Sans Light" pitchFamily="34" charset="-122"/>
                <a:cs typeface="Martel Sans Light" pitchFamily="34" charset="-120"/>
              </a:rPr>
              <a:t>No parameter passing required</a:t>
            </a:r>
            <a:endParaRPr lang="en-US" sz="1650" dirty="0"/>
          </a:p>
        </p:txBody>
      </p:sp>
      <p:sp>
        <p:nvSpPr>
          <p:cNvPr id="8" name="Text 6"/>
          <p:cNvSpPr/>
          <p:nvPr/>
        </p:nvSpPr>
        <p:spPr>
          <a:xfrm>
            <a:off x="733425" y="5105043"/>
            <a:ext cx="6326148" cy="335280"/>
          </a:xfrm>
          <a:prstGeom prst="rect">
            <a:avLst/>
          </a:prstGeom>
          <a:noFill/>
          <a:ln/>
        </p:spPr>
        <p:txBody>
          <a:bodyPr wrap="none" lIns="0" tIns="0" rIns="0" bIns="0" rtlCol="0" anchor="t"/>
          <a:lstStyle/>
          <a:p>
            <a:pPr marL="342900" indent="-342900">
              <a:lnSpc>
                <a:spcPts val="2600"/>
              </a:lnSpc>
              <a:buSzPct val="100000"/>
              <a:buChar char="•"/>
            </a:pPr>
            <a:r>
              <a:rPr lang="en-US" sz="1650" dirty="0">
                <a:solidFill>
                  <a:srgbClr val="D9E1FF"/>
                </a:solidFill>
                <a:latin typeface="Martel Sans Light" pitchFamily="34" charset="0"/>
                <a:ea typeface="Martel Sans Light" pitchFamily="34" charset="-122"/>
                <a:cs typeface="Martel Sans Light" pitchFamily="34" charset="-120"/>
              </a:rPr>
              <a:t>Can be modified by any function</a:t>
            </a:r>
            <a:endParaRPr lang="en-US" sz="1650" dirty="0"/>
          </a:p>
        </p:txBody>
      </p:sp>
      <p:sp>
        <p:nvSpPr>
          <p:cNvPr id="9" name="Shape 7"/>
          <p:cNvSpPr/>
          <p:nvPr/>
        </p:nvSpPr>
        <p:spPr>
          <a:xfrm>
            <a:off x="7578447" y="1742718"/>
            <a:ext cx="6326148" cy="5678805"/>
          </a:xfrm>
          <a:prstGeom prst="roundRect">
            <a:avLst>
              <a:gd name="adj" fmla="val 554"/>
            </a:avLst>
          </a:prstGeom>
          <a:solidFill>
            <a:srgbClr val="4C0107"/>
          </a:solidFill>
          <a:ln/>
        </p:spPr>
      </p:sp>
      <p:sp>
        <p:nvSpPr>
          <p:cNvPr id="10" name="Shape 8"/>
          <p:cNvSpPr/>
          <p:nvPr/>
        </p:nvSpPr>
        <p:spPr>
          <a:xfrm>
            <a:off x="7567970" y="1742718"/>
            <a:ext cx="6347103" cy="5678805"/>
          </a:xfrm>
          <a:prstGeom prst="roundRect">
            <a:avLst>
              <a:gd name="adj" fmla="val 554"/>
            </a:avLst>
          </a:prstGeom>
          <a:solidFill>
            <a:srgbClr val="4C0107"/>
          </a:solidFill>
          <a:ln/>
        </p:spPr>
      </p:sp>
      <p:sp>
        <p:nvSpPr>
          <p:cNvPr id="11" name="Text 9"/>
          <p:cNvSpPr/>
          <p:nvPr/>
        </p:nvSpPr>
        <p:spPr>
          <a:xfrm>
            <a:off x="7777520" y="1899880"/>
            <a:ext cx="5928003" cy="5364480"/>
          </a:xfrm>
          <a:prstGeom prst="rect">
            <a:avLst/>
          </a:prstGeom>
          <a:noFill/>
          <a:ln/>
        </p:spPr>
        <p:txBody>
          <a:bodyPr wrap="square" lIns="0" tIns="0" rIns="0" bIns="0" rtlCol="0" anchor="t"/>
          <a:lstStyle/>
          <a:p>
            <a:pPr marL="0" indent="0">
              <a:lnSpc>
                <a:spcPts val="2600"/>
              </a:lnSpc>
              <a:buNone/>
            </a:pPr>
            <a:r>
              <a:rPr lang="en-US" sz="1650" dirty="0">
                <a:solidFill>
                  <a:srgbClr val="D9E1FF"/>
                </a:solidFill>
                <a:highlight>
                  <a:srgbClr val="4C0107"/>
                </a:highlight>
                <a:latin typeface="Consolas Light" pitchFamily="34" charset="0"/>
                <a:ea typeface="Consolas Light" pitchFamily="34" charset="-122"/>
                <a:cs typeface="Consolas Light" pitchFamily="34" charset="-120"/>
              </a:rPr>
              <a:t>// Global structure declaration</a:t>
            </a:r>
            <a:endParaRPr lang="en-US" sz="1650" dirty="0"/>
          </a:p>
          <a:p>
            <a:pPr marL="0" indent="0">
              <a:lnSpc>
                <a:spcPts val="2600"/>
              </a:lnSpc>
              <a:buNone/>
            </a:pPr>
            <a:r>
              <a:rPr lang="en-US" sz="1650" dirty="0">
                <a:solidFill>
                  <a:srgbClr val="D9E1FF"/>
                </a:solidFill>
                <a:highlight>
                  <a:srgbClr val="4C0107"/>
                </a:highlight>
                <a:latin typeface="Consolas Light" pitchFamily="34" charset="0"/>
                <a:ea typeface="Consolas Light" pitchFamily="34" charset="-122"/>
                <a:cs typeface="Consolas Light" pitchFamily="34" charset="-120"/>
              </a:rPr>
              <a:t>struct Student {</a:t>
            </a:r>
            <a:endParaRPr lang="en-US" sz="1650" dirty="0"/>
          </a:p>
          <a:p>
            <a:pPr marL="0" indent="0">
              <a:lnSpc>
                <a:spcPts val="2600"/>
              </a:lnSpc>
              <a:buNone/>
            </a:pPr>
            <a:r>
              <a:rPr lang="en-US" sz="1650" dirty="0">
                <a:solidFill>
                  <a:srgbClr val="D9E1FF"/>
                </a:solidFill>
                <a:highlight>
                  <a:srgbClr val="4C0107"/>
                </a:highlight>
                <a:latin typeface="Consolas Light" pitchFamily="34" charset="0"/>
                <a:ea typeface="Consolas Light" pitchFamily="34" charset="-122"/>
                <a:cs typeface="Consolas Light" pitchFamily="34" charset="-120"/>
              </a:rPr>
              <a:t>    char name[50];</a:t>
            </a:r>
            <a:endParaRPr lang="en-US" sz="1650" dirty="0"/>
          </a:p>
          <a:p>
            <a:pPr marL="0" indent="0">
              <a:lnSpc>
                <a:spcPts val="2600"/>
              </a:lnSpc>
              <a:buNone/>
            </a:pPr>
            <a:r>
              <a:rPr lang="en-US" sz="1650" dirty="0">
                <a:solidFill>
                  <a:srgbClr val="D9E1FF"/>
                </a:solidFill>
                <a:highlight>
                  <a:srgbClr val="4C0107"/>
                </a:highlight>
                <a:latin typeface="Consolas Light" pitchFamily="34" charset="0"/>
                <a:ea typeface="Consolas Light" pitchFamily="34" charset="-122"/>
                <a:cs typeface="Consolas Light" pitchFamily="34" charset="-120"/>
              </a:rPr>
              <a:t>    int roll_no;</a:t>
            </a:r>
            <a:endParaRPr lang="en-US" sz="1650" dirty="0"/>
          </a:p>
          <a:p>
            <a:pPr marL="0" indent="0">
              <a:lnSpc>
                <a:spcPts val="2600"/>
              </a:lnSpc>
              <a:buNone/>
            </a:pPr>
            <a:r>
              <a:rPr lang="en-US" sz="1650" dirty="0">
                <a:solidFill>
                  <a:srgbClr val="D9E1FF"/>
                </a:solidFill>
                <a:highlight>
                  <a:srgbClr val="4C0107"/>
                </a:highlight>
                <a:latin typeface="Consolas Light" pitchFamily="34" charset="0"/>
                <a:ea typeface="Consolas Light" pitchFamily="34" charset="-122"/>
                <a:cs typeface="Consolas Light" pitchFamily="34" charset="-120"/>
              </a:rPr>
              <a:t>    float marks;</a:t>
            </a:r>
            <a:endParaRPr lang="en-US" sz="1650" dirty="0"/>
          </a:p>
          <a:p>
            <a:pPr marL="0" indent="0">
              <a:lnSpc>
                <a:spcPts val="2600"/>
              </a:lnSpc>
              <a:buNone/>
            </a:pPr>
            <a:r>
              <a:rPr lang="en-US" sz="1650" dirty="0">
                <a:solidFill>
                  <a:srgbClr val="D9E1FF"/>
                </a:solidFill>
                <a:highlight>
                  <a:srgbClr val="4C0107"/>
                </a:highlight>
                <a:latin typeface="Consolas Light" pitchFamily="34" charset="0"/>
                <a:ea typeface="Consolas Light" pitchFamily="34" charset="-122"/>
                <a:cs typeface="Consolas Light" pitchFamily="34" charset="-120"/>
              </a:rPr>
              <a:t>} student;  // Global variable</a:t>
            </a:r>
            <a:endParaRPr lang="en-US" sz="1650" dirty="0"/>
          </a:p>
          <a:p>
            <a:pPr marL="0" indent="0">
              <a:lnSpc>
                <a:spcPts val="2600"/>
              </a:lnSpc>
              <a:buNone/>
            </a:pPr>
            <a:endParaRPr lang="en-US" sz="1650" dirty="0"/>
          </a:p>
          <a:p>
            <a:pPr marL="0" indent="0">
              <a:lnSpc>
                <a:spcPts val="2600"/>
              </a:lnSpc>
              <a:buNone/>
            </a:pPr>
            <a:r>
              <a:rPr lang="en-US" sz="1650" dirty="0">
                <a:solidFill>
                  <a:srgbClr val="D9E1FF"/>
                </a:solidFill>
                <a:highlight>
                  <a:srgbClr val="4C0107"/>
                </a:highlight>
                <a:latin typeface="Consolas Light" pitchFamily="34" charset="0"/>
                <a:ea typeface="Consolas Light" pitchFamily="34" charset="-122"/>
                <a:cs typeface="Consolas Light" pitchFamily="34" charset="-120"/>
              </a:rPr>
              <a:t>void updateMarks() {</a:t>
            </a:r>
            <a:endParaRPr lang="en-US" sz="1650" dirty="0"/>
          </a:p>
          <a:p>
            <a:pPr marL="0" indent="0">
              <a:lnSpc>
                <a:spcPts val="2600"/>
              </a:lnSpc>
              <a:buNone/>
            </a:pPr>
            <a:r>
              <a:rPr lang="en-US" sz="1650" dirty="0">
                <a:solidFill>
                  <a:srgbClr val="D9E1FF"/>
                </a:solidFill>
                <a:highlight>
                  <a:srgbClr val="4C0107"/>
                </a:highlight>
                <a:latin typeface="Consolas Light" pitchFamily="34" charset="0"/>
                <a:ea typeface="Consolas Light" pitchFamily="34" charset="-122"/>
                <a:cs typeface="Consolas Light" pitchFamily="34" charset="-120"/>
              </a:rPr>
              <a:t>    student.marks = 95.5;  // Direct access</a:t>
            </a:r>
            <a:endParaRPr lang="en-US" sz="1650" dirty="0"/>
          </a:p>
          <a:p>
            <a:pPr marL="0" indent="0">
              <a:lnSpc>
                <a:spcPts val="2600"/>
              </a:lnSpc>
              <a:buNone/>
            </a:pPr>
            <a:r>
              <a:rPr lang="en-US" sz="1650" dirty="0">
                <a:solidFill>
                  <a:srgbClr val="D9E1FF"/>
                </a:solidFill>
                <a:highlight>
                  <a:srgbClr val="4C0107"/>
                </a:highlight>
                <a:latin typeface="Consolas Light" pitchFamily="34" charset="0"/>
                <a:ea typeface="Consolas Light" pitchFamily="34" charset="-122"/>
                <a:cs typeface="Consolas Light" pitchFamily="34" charset="-120"/>
              </a:rPr>
              <a:t>}</a:t>
            </a:r>
            <a:endParaRPr lang="en-US" sz="1650" dirty="0"/>
          </a:p>
          <a:p>
            <a:pPr marL="0" indent="0">
              <a:lnSpc>
                <a:spcPts val="2600"/>
              </a:lnSpc>
              <a:buNone/>
            </a:pPr>
            <a:endParaRPr lang="en-US" sz="1650" dirty="0"/>
          </a:p>
          <a:p>
            <a:pPr marL="0" indent="0">
              <a:lnSpc>
                <a:spcPts val="2600"/>
              </a:lnSpc>
              <a:buNone/>
            </a:pPr>
            <a:r>
              <a:rPr lang="en-US" sz="1650" dirty="0">
                <a:solidFill>
                  <a:srgbClr val="D9E1FF"/>
                </a:solidFill>
                <a:highlight>
                  <a:srgbClr val="4C0107"/>
                </a:highlight>
                <a:latin typeface="Consolas Light" pitchFamily="34" charset="0"/>
                <a:ea typeface="Consolas Light" pitchFamily="34" charset="-122"/>
                <a:cs typeface="Consolas Light" pitchFamily="34" charset="-120"/>
              </a:rPr>
              <a:t>void displayInfo() {</a:t>
            </a:r>
            <a:endParaRPr lang="en-US" sz="1650" dirty="0"/>
          </a:p>
          <a:p>
            <a:pPr marL="0" indent="0">
              <a:lnSpc>
                <a:spcPts val="2600"/>
              </a:lnSpc>
              <a:buNone/>
            </a:pPr>
            <a:r>
              <a:rPr lang="en-US" sz="1650" dirty="0">
                <a:solidFill>
                  <a:srgbClr val="D9E1FF"/>
                </a:solidFill>
                <a:highlight>
                  <a:srgbClr val="4C0107"/>
                </a:highlight>
                <a:latin typeface="Consolas Light" pitchFamily="34" charset="0"/>
                <a:ea typeface="Consolas Light" pitchFamily="34" charset="-122"/>
                <a:cs typeface="Consolas Light" pitchFamily="34" charset="-120"/>
              </a:rPr>
              <a:t>    printf("%s: %.1f\n", </a:t>
            </a:r>
            <a:endParaRPr lang="en-US" sz="1650" dirty="0"/>
          </a:p>
          <a:p>
            <a:pPr marL="0" indent="0">
              <a:lnSpc>
                <a:spcPts val="2600"/>
              </a:lnSpc>
              <a:buNone/>
            </a:pPr>
            <a:r>
              <a:rPr lang="en-US" sz="1650" dirty="0">
                <a:solidFill>
                  <a:srgbClr val="D9E1FF"/>
                </a:solidFill>
                <a:highlight>
                  <a:srgbClr val="4C0107"/>
                </a:highlight>
                <a:latin typeface="Consolas Light" pitchFamily="34" charset="0"/>
                <a:ea typeface="Consolas Light" pitchFamily="34" charset="-122"/>
                <a:cs typeface="Consolas Light" pitchFamily="34" charset="-120"/>
              </a:rPr>
              <a:t>           student.name, </a:t>
            </a:r>
            <a:endParaRPr lang="en-US" sz="1650" dirty="0"/>
          </a:p>
          <a:p>
            <a:pPr marL="0" indent="0">
              <a:lnSpc>
                <a:spcPts val="2600"/>
              </a:lnSpc>
              <a:buNone/>
            </a:pPr>
            <a:r>
              <a:rPr lang="en-US" sz="1650" dirty="0">
                <a:solidFill>
                  <a:srgbClr val="D9E1FF"/>
                </a:solidFill>
                <a:highlight>
                  <a:srgbClr val="4C0107"/>
                </a:highlight>
                <a:latin typeface="Consolas Light" pitchFamily="34" charset="0"/>
                <a:ea typeface="Consolas Light" pitchFamily="34" charset="-122"/>
                <a:cs typeface="Consolas Light" pitchFamily="34" charset="-120"/>
              </a:rPr>
              <a:t>           student.marks);</a:t>
            </a:r>
            <a:endParaRPr lang="en-US" sz="1650" dirty="0"/>
          </a:p>
          <a:p>
            <a:pPr marL="0" indent="0">
              <a:lnSpc>
                <a:spcPts val="2600"/>
              </a:lnSpc>
              <a:buNone/>
            </a:pPr>
            <a:r>
              <a:rPr lang="en-US" sz="1650" dirty="0">
                <a:solidFill>
                  <a:srgbClr val="D9E1FF"/>
                </a:solidFill>
                <a:highlight>
                  <a:srgbClr val="4C0107"/>
                </a:highlight>
                <a:latin typeface="Consolas Light" pitchFamily="34" charset="0"/>
                <a:ea typeface="Consolas Light" pitchFamily="34" charset="-122"/>
                <a:cs typeface="Consolas Light" pitchFamily="34" charset="-120"/>
              </a:rPr>
              <a:t>}</a:t>
            </a:r>
            <a:endParaRPr lang="en-US" sz="16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837724" y="2060258"/>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Kanit" pitchFamily="34" charset="0"/>
                <a:ea typeface="Kanit" pitchFamily="34" charset="-122"/>
                <a:cs typeface="Kanit" pitchFamily="34" charset="-120"/>
              </a:rPr>
              <a:t>Returning Structures</a:t>
            </a:r>
            <a:endParaRPr lang="en-US" sz="4400" dirty="0"/>
          </a:p>
        </p:txBody>
      </p:sp>
      <p:sp>
        <p:nvSpPr>
          <p:cNvPr id="3" name="Text 1"/>
          <p:cNvSpPr/>
          <p:nvPr/>
        </p:nvSpPr>
        <p:spPr>
          <a:xfrm>
            <a:off x="837724" y="3243024"/>
            <a:ext cx="12954952" cy="766048"/>
          </a:xfrm>
          <a:prstGeom prst="rect">
            <a:avLst/>
          </a:prstGeom>
          <a:noFill/>
          <a:ln/>
        </p:spPr>
        <p:txBody>
          <a:bodyPr wrap="square" lIns="0" tIns="0" rIns="0" bIns="0" rtlCol="0" anchor="t"/>
          <a:lstStyle/>
          <a:p>
            <a:pPr marL="0" indent="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Functions can return entire structures, though returning pointers to structures is more common for better performance.</a:t>
            </a:r>
            <a:endParaRPr lang="en-US" sz="1850" dirty="0"/>
          </a:p>
        </p:txBody>
      </p:sp>
      <p:sp>
        <p:nvSpPr>
          <p:cNvPr id="4" name="Shape 2"/>
          <p:cNvSpPr/>
          <p:nvPr/>
        </p:nvSpPr>
        <p:spPr>
          <a:xfrm>
            <a:off x="837724" y="4278273"/>
            <a:ext cx="12954952" cy="1890951"/>
          </a:xfrm>
          <a:prstGeom prst="roundRect">
            <a:avLst>
              <a:gd name="adj" fmla="val 1899"/>
            </a:avLst>
          </a:prstGeom>
          <a:solidFill>
            <a:srgbClr val="4C0107"/>
          </a:solidFill>
          <a:ln/>
        </p:spPr>
      </p:sp>
      <p:sp>
        <p:nvSpPr>
          <p:cNvPr id="5" name="Shape 3"/>
          <p:cNvSpPr/>
          <p:nvPr/>
        </p:nvSpPr>
        <p:spPr>
          <a:xfrm>
            <a:off x="825818" y="4278273"/>
            <a:ext cx="12978765" cy="1890951"/>
          </a:xfrm>
          <a:prstGeom prst="roundRect">
            <a:avLst>
              <a:gd name="adj" fmla="val 1899"/>
            </a:avLst>
          </a:prstGeom>
          <a:solidFill>
            <a:srgbClr val="4C0107"/>
          </a:solidFill>
          <a:ln/>
        </p:spPr>
      </p:sp>
      <p:sp>
        <p:nvSpPr>
          <p:cNvPr id="6" name="Text 4"/>
          <p:cNvSpPr/>
          <p:nvPr/>
        </p:nvSpPr>
        <p:spPr>
          <a:xfrm>
            <a:off x="1065133" y="4457700"/>
            <a:ext cx="12500134" cy="1532096"/>
          </a:xfrm>
          <a:prstGeom prst="rect">
            <a:avLst/>
          </a:prstGeom>
          <a:noFill/>
          <a:ln/>
        </p:spPr>
        <p:txBody>
          <a:bodyPr wrap="square" lIns="0" tIns="0" rIns="0" bIns="0" rtlCol="0" anchor="t"/>
          <a:lstStyle/>
          <a:p>
            <a:pPr marL="0" indent="0">
              <a:lnSpc>
                <a:spcPts val="3000"/>
              </a:lnSpc>
              <a:buNone/>
            </a:pPr>
            <a:r>
              <a:rPr lang="en-US" sz="1850" dirty="0">
                <a:solidFill>
                  <a:srgbClr val="D9E1FF"/>
                </a:solidFill>
                <a:highlight>
                  <a:srgbClr val="4C0107"/>
                </a:highlight>
                <a:latin typeface="Consolas Light" pitchFamily="34" charset="0"/>
                <a:ea typeface="Consolas Light" pitchFamily="34" charset="-122"/>
                <a:cs typeface="Consolas Light" pitchFamily="34" charset="-120"/>
              </a:rPr>
              <a:t>struct Student getStudent() {</a:t>
            </a:r>
            <a:endParaRPr lang="en-US" sz="1850" dirty="0"/>
          </a:p>
          <a:p>
            <a:pPr marL="0" indent="0">
              <a:lnSpc>
                <a:spcPts val="3000"/>
              </a:lnSpc>
              <a:buNone/>
            </a:pPr>
            <a:r>
              <a:rPr lang="en-US" sz="1850" dirty="0">
                <a:solidFill>
                  <a:srgbClr val="D9E1FF"/>
                </a:solidFill>
                <a:highlight>
                  <a:srgbClr val="4C0107"/>
                </a:highlight>
                <a:latin typeface="Consolas Light" pitchFamily="34" charset="0"/>
                <a:ea typeface="Consolas Light" pitchFamily="34" charset="-122"/>
                <a:cs typeface="Consolas Light" pitchFamily="34" charset="-120"/>
              </a:rPr>
              <a:t>    struct Student s;</a:t>
            </a:r>
            <a:endParaRPr lang="en-US" sz="1850" dirty="0"/>
          </a:p>
          <a:p>
            <a:pPr marL="0" indent="0">
              <a:lnSpc>
                <a:spcPts val="3000"/>
              </a:lnSpc>
              <a:buNone/>
            </a:pPr>
            <a:r>
              <a:rPr lang="en-US" sz="1850" dirty="0">
                <a:solidFill>
                  <a:srgbClr val="D9E1FF"/>
                </a:solidFill>
                <a:highlight>
                  <a:srgbClr val="4C0107"/>
                </a:highlight>
                <a:latin typeface="Consolas Light" pitchFamily="34" charset="0"/>
                <a:ea typeface="Consolas Light" pitchFamily="34" charset="-122"/>
                <a:cs typeface="Consolas Light" pitchFamily="34" charset="-120"/>
              </a:rPr>
              <a:t>    return s;</a:t>
            </a:r>
            <a:endParaRPr lang="en-US" sz="1850" dirty="0"/>
          </a:p>
          <a:p>
            <a:pPr marL="0" indent="0">
              <a:lnSpc>
                <a:spcPts val="3000"/>
              </a:lnSpc>
              <a:buNone/>
            </a:pPr>
            <a:r>
              <a:rPr lang="en-US" sz="1850" dirty="0">
                <a:solidFill>
                  <a:srgbClr val="D9E1FF"/>
                </a:solidFill>
                <a:highlight>
                  <a:srgbClr val="4C0107"/>
                </a:highlight>
                <a:latin typeface="Consolas Light" pitchFamily="34" charset="0"/>
                <a:ea typeface="Consolas Light" pitchFamily="34" charset="-122"/>
                <a:cs typeface="Consolas Light" pitchFamily="34" charset="-120"/>
              </a:rPr>
              <a:t>}</a:t>
            </a:r>
            <a:endParaRPr lang="en-US" sz="18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837724" y="735925"/>
            <a:ext cx="6699409"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Kanit" pitchFamily="34" charset="0"/>
                <a:ea typeface="Kanit" pitchFamily="34" charset="-122"/>
                <a:cs typeface="Kanit" pitchFamily="34" charset="-120"/>
              </a:rPr>
              <a:t>Self-Referential Structures</a:t>
            </a:r>
            <a:endParaRPr lang="en-US" sz="4400" dirty="0"/>
          </a:p>
        </p:txBody>
      </p:sp>
      <p:sp>
        <p:nvSpPr>
          <p:cNvPr id="3" name="Text 1"/>
          <p:cNvSpPr/>
          <p:nvPr/>
        </p:nvSpPr>
        <p:spPr>
          <a:xfrm>
            <a:off x="837724" y="2038231"/>
            <a:ext cx="4425434" cy="703898"/>
          </a:xfrm>
          <a:prstGeom prst="rect">
            <a:avLst/>
          </a:prstGeom>
          <a:noFill/>
          <a:ln/>
        </p:spPr>
        <p:txBody>
          <a:bodyPr wrap="square" lIns="0" tIns="0" rIns="0" bIns="0" rtlCol="0" anchor="t"/>
          <a:lstStyle/>
          <a:p>
            <a:pPr marL="0" indent="0">
              <a:lnSpc>
                <a:spcPts val="2750"/>
              </a:lnSpc>
              <a:buNone/>
            </a:pPr>
            <a:r>
              <a:rPr lang="en-US" sz="2200" dirty="0">
                <a:solidFill>
                  <a:srgbClr val="FFFFFF"/>
                </a:solidFill>
                <a:latin typeface="Kanit" pitchFamily="34" charset="0"/>
                <a:ea typeface="Kanit" pitchFamily="34" charset="-122"/>
                <a:cs typeface="Kanit" pitchFamily="34" charset="-120"/>
              </a:rPr>
              <a:t>What is a Self-Referential Structure?</a:t>
            </a:r>
            <a:endParaRPr lang="en-US" sz="2200" dirty="0"/>
          </a:p>
        </p:txBody>
      </p:sp>
      <p:sp>
        <p:nvSpPr>
          <p:cNvPr id="4" name="Text 2"/>
          <p:cNvSpPr/>
          <p:nvPr/>
        </p:nvSpPr>
        <p:spPr>
          <a:xfrm>
            <a:off x="837724" y="2981444"/>
            <a:ext cx="4425434" cy="2298144"/>
          </a:xfrm>
          <a:prstGeom prst="rect">
            <a:avLst/>
          </a:prstGeom>
          <a:noFill/>
          <a:ln/>
        </p:spPr>
        <p:txBody>
          <a:bodyPr wrap="square" lIns="0" tIns="0" rIns="0" bIns="0" rtlCol="0" anchor="t"/>
          <a:lstStyle/>
          <a:p>
            <a:pPr marL="0" indent="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A self-referential structure is a structure that contains at least one member pointer that points to a structure of the same type. This creates a recursive pattern that allows structures to reference themselves.</a:t>
            </a:r>
            <a:endParaRPr lang="en-US" sz="1850" dirty="0"/>
          </a:p>
        </p:txBody>
      </p:sp>
      <p:sp>
        <p:nvSpPr>
          <p:cNvPr id="5" name="Text 3"/>
          <p:cNvSpPr/>
          <p:nvPr/>
        </p:nvSpPr>
        <p:spPr>
          <a:xfrm>
            <a:off x="837724" y="5494972"/>
            <a:ext cx="4425434" cy="383024"/>
          </a:xfrm>
          <a:prstGeom prst="rect">
            <a:avLst/>
          </a:prstGeom>
          <a:noFill/>
          <a:ln/>
        </p:spPr>
        <p:txBody>
          <a:bodyPr wrap="none" lIns="0" tIns="0" rIns="0" bIns="0" rtlCol="0" anchor="t"/>
          <a:lstStyle/>
          <a:p>
            <a:pPr marL="0" indent="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Common applications include:</a:t>
            </a:r>
            <a:endParaRPr lang="en-US" sz="1850" dirty="0"/>
          </a:p>
        </p:txBody>
      </p:sp>
      <p:sp>
        <p:nvSpPr>
          <p:cNvPr id="6" name="Text 4"/>
          <p:cNvSpPr/>
          <p:nvPr/>
        </p:nvSpPr>
        <p:spPr>
          <a:xfrm>
            <a:off x="837724" y="6093381"/>
            <a:ext cx="4425434"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9E1FF"/>
                </a:solidFill>
                <a:latin typeface="Martel Sans Light" pitchFamily="34" charset="0"/>
                <a:ea typeface="Martel Sans Light" pitchFamily="34" charset="-122"/>
                <a:cs typeface="Martel Sans Light" pitchFamily="34" charset="-120"/>
              </a:rPr>
              <a:t>Linked Lists</a:t>
            </a:r>
            <a:endParaRPr lang="en-US" sz="1850" dirty="0"/>
          </a:p>
        </p:txBody>
      </p:sp>
      <p:sp>
        <p:nvSpPr>
          <p:cNvPr id="7" name="Text 5"/>
          <p:cNvSpPr/>
          <p:nvPr/>
        </p:nvSpPr>
        <p:spPr>
          <a:xfrm>
            <a:off x="837724" y="6560106"/>
            <a:ext cx="4425434"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9E1FF"/>
                </a:solidFill>
                <a:latin typeface="Martel Sans Light" pitchFamily="34" charset="0"/>
                <a:ea typeface="Martel Sans Light" pitchFamily="34" charset="-122"/>
                <a:cs typeface="Martel Sans Light" pitchFamily="34" charset="-120"/>
              </a:rPr>
              <a:t>Binary Trees</a:t>
            </a:r>
            <a:endParaRPr lang="en-US" sz="1850" dirty="0"/>
          </a:p>
        </p:txBody>
      </p:sp>
      <p:sp>
        <p:nvSpPr>
          <p:cNvPr id="8" name="Text 6"/>
          <p:cNvSpPr/>
          <p:nvPr/>
        </p:nvSpPr>
        <p:spPr>
          <a:xfrm>
            <a:off x="837724" y="7026831"/>
            <a:ext cx="4425434"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9E1FF"/>
                </a:solidFill>
                <a:latin typeface="Martel Sans Light" pitchFamily="34" charset="0"/>
                <a:ea typeface="Martel Sans Light" pitchFamily="34" charset="-122"/>
                <a:cs typeface="Martel Sans Light" pitchFamily="34" charset="-120"/>
              </a:rPr>
              <a:t>Graph Nodes</a:t>
            </a:r>
            <a:endParaRPr lang="en-US" sz="1850" dirty="0"/>
          </a:p>
        </p:txBody>
      </p:sp>
      <p:sp>
        <p:nvSpPr>
          <p:cNvPr id="9" name="Text 7"/>
          <p:cNvSpPr/>
          <p:nvPr/>
        </p:nvSpPr>
        <p:spPr>
          <a:xfrm>
            <a:off x="5854660" y="2038231"/>
            <a:ext cx="3155871"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Kanit" pitchFamily="34" charset="0"/>
                <a:ea typeface="Kanit" pitchFamily="34" charset="-122"/>
                <a:cs typeface="Kanit" pitchFamily="34" charset="-120"/>
              </a:rPr>
              <a:t>Example Implementation</a:t>
            </a:r>
            <a:endParaRPr lang="en-US" sz="2200" dirty="0"/>
          </a:p>
        </p:txBody>
      </p:sp>
      <p:sp>
        <p:nvSpPr>
          <p:cNvPr id="10" name="Shape 8"/>
          <p:cNvSpPr/>
          <p:nvPr/>
        </p:nvSpPr>
        <p:spPr>
          <a:xfrm>
            <a:off x="5854660" y="2659380"/>
            <a:ext cx="7945517" cy="3423047"/>
          </a:xfrm>
          <a:prstGeom prst="roundRect">
            <a:avLst>
              <a:gd name="adj" fmla="val 1049"/>
            </a:avLst>
          </a:prstGeom>
          <a:solidFill>
            <a:srgbClr val="4C0107"/>
          </a:solidFill>
          <a:ln/>
        </p:spPr>
      </p:sp>
      <p:sp>
        <p:nvSpPr>
          <p:cNvPr id="11" name="Shape 9"/>
          <p:cNvSpPr/>
          <p:nvPr/>
        </p:nvSpPr>
        <p:spPr>
          <a:xfrm>
            <a:off x="5842754" y="2659380"/>
            <a:ext cx="7969329" cy="3423047"/>
          </a:xfrm>
          <a:prstGeom prst="roundRect">
            <a:avLst>
              <a:gd name="adj" fmla="val 1049"/>
            </a:avLst>
          </a:prstGeom>
          <a:solidFill>
            <a:srgbClr val="4C0107"/>
          </a:solidFill>
          <a:ln/>
        </p:spPr>
      </p:sp>
      <p:sp>
        <p:nvSpPr>
          <p:cNvPr id="12" name="Text 10"/>
          <p:cNvSpPr/>
          <p:nvPr/>
        </p:nvSpPr>
        <p:spPr>
          <a:xfrm>
            <a:off x="6082070" y="2838807"/>
            <a:ext cx="7490698" cy="3064193"/>
          </a:xfrm>
          <a:prstGeom prst="rect">
            <a:avLst/>
          </a:prstGeom>
          <a:noFill/>
          <a:ln/>
        </p:spPr>
        <p:txBody>
          <a:bodyPr wrap="square" lIns="0" tIns="0" rIns="0" bIns="0" rtlCol="0" anchor="t"/>
          <a:lstStyle/>
          <a:p>
            <a:pPr marL="0" indent="0">
              <a:lnSpc>
                <a:spcPts val="3000"/>
              </a:lnSpc>
              <a:buNone/>
            </a:pPr>
            <a:r>
              <a:rPr lang="en-US" sz="1850" dirty="0">
                <a:solidFill>
                  <a:srgbClr val="D9E1FF"/>
                </a:solidFill>
                <a:highlight>
                  <a:srgbClr val="4C0107"/>
                </a:highlight>
                <a:latin typeface="Consolas Light" pitchFamily="34" charset="0"/>
                <a:ea typeface="Consolas Light" pitchFamily="34" charset="-122"/>
                <a:cs typeface="Consolas Light" pitchFamily="34" charset="-120"/>
              </a:rPr>
              <a:t>struct Node {</a:t>
            </a:r>
            <a:endParaRPr lang="en-US" sz="1850" dirty="0"/>
          </a:p>
          <a:p>
            <a:pPr marL="0" indent="0">
              <a:lnSpc>
                <a:spcPts val="3000"/>
              </a:lnSpc>
              <a:buNone/>
            </a:pPr>
            <a:r>
              <a:rPr lang="en-US" sz="1850" dirty="0">
                <a:solidFill>
                  <a:srgbClr val="D9E1FF"/>
                </a:solidFill>
                <a:highlight>
                  <a:srgbClr val="4C0107"/>
                </a:highlight>
                <a:latin typeface="Consolas Light" pitchFamily="34" charset="0"/>
                <a:ea typeface="Consolas Light" pitchFamily="34" charset="-122"/>
                <a:cs typeface="Consolas Light" pitchFamily="34" charset="-120"/>
              </a:rPr>
              <a:t>    int data;           // Data element</a:t>
            </a:r>
            <a:endParaRPr lang="en-US" sz="1850" dirty="0"/>
          </a:p>
          <a:p>
            <a:pPr marL="0" indent="0">
              <a:lnSpc>
                <a:spcPts val="3000"/>
              </a:lnSpc>
              <a:buNone/>
            </a:pPr>
            <a:r>
              <a:rPr lang="en-US" sz="1850" dirty="0">
                <a:solidFill>
                  <a:srgbClr val="D9E1FF"/>
                </a:solidFill>
                <a:highlight>
                  <a:srgbClr val="4C0107"/>
                </a:highlight>
                <a:latin typeface="Consolas Light" pitchFamily="34" charset="0"/>
                <a:ea typeface="Consolas Light" pitchFamily="34" charset="-122"/>
                <a:cs typeface="Consolas Light" pitchFamily="34" charset="-120"/>
              </a:rPr>
              <a:t>    struct Node* next;  // Pointer to same structure</a:t>
            </a:r>
            <a:endParaRPr lang="en-US" sz="1850" dirty="0"/>
          </a:p>
          <a:p>
            <a:pPr marL="0" indent="0">
              <a:lnSpc>
                <a:spcPts val="3000"/>
              </a:lnSpc>
              <a:buNone/>
            </a:pPr>
            <a:r>
              <a:rPr lang="en-US" sz="1850" dirty="0">
                <a:solidFill>
                  <a:srgbClr val="D9E1FF"/>
                </a:solidFill>
                <a:highlight>
                  <a:srgbClr val="4C0107"/>
                </a:highlight>
                <a:latin typeface="Consolas Light" pitchFamily="34" charset="0"/>
                <a:ea typeface="Consolas Light" pitchFamily="34" charset="-122"/>
                <a:cs typeface="Consolas Light" pitchFamily="34" charset="-120"/>
              </a:rPr>
              <a:t>};</a:t>
            </a:r>
            <a:endParaRPr lang="en-US" sz="1850" dirty="0"/>
          </a:p>
          <a:p>
            <a:pPr marL="0" indent="0">
              <a:lnSpc>
                <a:spcPts val="3000"/>
              </a:lnSpc>
              <a:buNone/>
            </a:pPr>
            <a:endParaRPr lang="en-US" sz="1850" dirty="0"/>
          </a:p>
          <a:p>
            <a:pPr marL="0" indent="0">
              <a:lnSpc>
                <a:spcPts val="3000"/>
              </a:lnSpc>
              <a:buNone/>
            </a:pPr>
            <a:r>
              <a:rPr lang="en-US" sz="1850" dirty="0">
                <a:solidFill>
                  <a:srgbClr val="D9E1FF"/>
                </a:solidFill>
                <a:highlight>
                  <a:srgbClr val="4C0107"/>
                </a:highlight>
                <a:latin typeface="Consolas Light" pitchFamily="34" charset="0"/>
                <a:ea typeface="Consolas Light" pitchFamily="34" charset="-122"/>
                <a:cs typeface="Consolas Light" pitchFamily="34" charset="-120"/>
              </a:rPr>
              <a:t>// Creates a self-referential</a:t>
            </a:r>
            <a:endParaRPr lang="en-US" sz="1850" dirty="0"/>
          </a:p>
          <a:p>
            <a:pPr marL="0" indent="0">
              <a:lnSpc>
                <a:spcPts val="3000"/>
              </a:lnSpc>
              <a:buNone/>
            </a:pPr>
            <a:r>
              <a:rPr lang="en-US" sz="1850" dirty="0">
                <a:solidFill>
                  <a:srgbClr val="D9E1FF"/>
                </a:solidFill>
                <a:highlight>
                  <a:srgbClr val="4C0107"/>
                </a:highlight>
                <a:latin typeface="Consolas Light" pitchFamily="34" charset="0"/>
                <a:ea typeface="Consolas Light" pitchFamily="34" charset="-122"/>
                <a:cs typeface="Consolas Light" pitchFamily="34" charset="-120"/>
              </a:rPr>
              <a:t>// relationship where each Node</a:t>
            </a:r>
            <a:endParaRPr lang="en-US" sz="1850" dirty="0"/>
          </a:p>
          <a:p>
            <a:pPr marL="0" indent="0">
              <a:lnSpc>
                <a:spcPts val="3000"/>
              </a:lnSpc>
              <a:buNone/>
            </a:pPr>
            <a:r>
              <a:rPr lang="en-US" sz="1850" dirty="0">
                <a:solidFill>
                  <a:srgbClr val="D9E1FF"/>
                </a:solidFill>
                <a:highlight>
                  <a:srgbClr val="4C0107"/>
                </a:highlight>
                <a:latin typeface="Consolas Light" pitchFamily="34" charset="0"/>
                <a:ea typeface="Consolas Light" pitchFamily="34" charset="-122"/>
                <a:cs typeface="Consolas Light" pitchFamily="34" charset="-120"/>
              </a:rPr>
              <a:t>// can point to another Node</a:t>
            </a:r>
            <a:endParaRPr lang="en-US" sz="18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837724" y="1995011"/>
            <a:ext cx="6032659"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Kanit" pitchFamily="34" charset="0"/>
                <a:ea typeface="Kanit" pitchFamily="34" charset="-122"/>
                <a:cs typeface="Kanit" pitchFamily="34" charset="-120"/>
              </a:rPr>
              <a:t>Pointer to Structure in C</a:t>
            </a:r>
            <a:endParaRPr lang="en-US" sz="4400" dirty="0"/>
          </a:p>
        </p:txBody>
      </p:sp>
      <p:sp>
        <p:nvSpPr>
          <p:cNvPr id="3" name="Text 1"/>
          <p:cNvSpPr/>
          <p:nvPr/>
        </p:nvSpPr>
        <p:spPr>
          <a:xfrm>
            <a:off x="837724" y="3297317"/>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Kanit" pitchFamily="34" charset="0"/>
                <a:ea typeface="Kanit" pitchFamily="34" charset="-122"/>
                <a:cs typeface="Kanit" pitchFamily="34" charset="-120"/>
              </a:rPr>
              <a:t>Declaration</a:t>
            </a:r>
            <a:endParaRPr lang="en-US" sz="2200" dirty="0"/>
          </a:p>
        </p:txBody>
      </p:sp>
      <p:sp>
        <p:nvSpPr>
          <p:cNvPr id="4" name="Text 2"/>
          <p:cNvSpPr/>
          <p:nvPr/>
        </p:nvSpPr>
        <p:spPr>
          <a:xfrm>
            <a:off x="837724" y="3888581"/>
            <a:ext cx="3928586" cy="1149072"/>
          </a:xfrm>
          <a:prstGeom prst="rect">
            <a:avLst/>
          </a:prstGeom>
          <a:noFill/>
          <a:ln/>
        </p:spPr>
        <p:txBody>
          <a:bodyPr wrap="square" lIns="0" tIns="0" rIns="0" bIns="0" rtlCol="0" anchor="t"/>
          <a:lstStyle/>
          <a:p>
            <a:pPr marL="0" indent="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Declaring a pointer involves using the * operator before the structure name.</a:t>
            </a:r>
            <a:endParaRPr lang="en-US" sz="1850" dirty="0"/>
          </a:p>
        </p:txBody>
      </p:sp>
      <p:sp>
        <p:nvSpPr>
          <p:cNvPr id="5" name="Text 3"/>
          <p:cNvSpPr/>
          <p:nvPr/>
        </p:nvSpPr>
        <p:spPr>
          <a:xfrm>
            <a:off x="837724" y="5253038"/>
            <a:ext cx="3928586" cy="383024"/>
          </a:xfrm>
          <a:prstGeom prst="rect">
            <a:avLst/>
          </a:prstGeom>
          <a:noFill/>
          <a:ln/>
        </p:spPr>
        <p:txBody>
          <a:bodyPr wrap="none" lIns="0" tIns="0" rIns="0" bIns="0" rtlCol="0" anchor="t"/>
          <a:lstStyle/>
          <a:p>
            <a:pPr marL="0" indent="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For example: </a:t>
            </a:r>
            <a:r>
              <a:rPr lang="en-US" sz="1850" b="1" dirty="0">
                <a:solidFill>
                  <a:srgbClr val="D9E1FF"/>
                </a:solidFill>
                <a:latin typeface="Martel Sans Light" pitchFamily="34" charset="0"/>
                <a:ea typeface="Martel Sans Light" pitchFamily="34" charset="-122"/>
                <a:cs typeface="Martel Sans Light" pitchFamily="34" charset="-120"/>
              </a:rPr>
              <a:t>struct Data *ptr;</a:t>
            </a:r>
            <a:endParaRPr lang="en-US" sz="1850" dirty="0"/>
          </a:p>
        </p:txBody>
      </p:sp>
      <p:sp>
        <p:nvSpPr>
          <p:cNvPr id="6" name="Text 4"/>
          <p:cNvSpPr/>
          <p:nvPr/>
        </p:nvSpPr>
        <p:spPr>
          <a:xfrm>
            <a:off x="5357813" y="3297317"/>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Kanit" pitchFamily="34" charset="0"/>
                <a:ea typeface="Kanit" pitchFamily="34" charset="-122"/>
                <a:cs typeface="Kanit" pitchFamily="34" charset="-120"/>
              </a:rPr>
              <a:t>Allocation</a:t>
            </a:r>
            <a:endParaRPr lang="en-US" sz="2200" dirty="0"/>
          </a:p>
        </p:txBody>
      </p:sp>
      <p:sp>
        <p:nvSpPr>
          <p:cNvPr id="7" name="Text 5"/>
          <p:cNvSpPr/>
          <p:nvPr/>
        </p:nvSpPr>
        <p:spPr>
          <a:xfrm>
            <a:off x="5357813" y="3888581"/>
            <a:ext cx="3928586" cy="1149072"/>
          </a:xfrm>
          <a:prstGeom prst="rect">
            <a:avLst/>
          </a:prstGeom>
          <a:noFill/>
          <a:ln/>
        </p:spPr>
        <p:txBody>
          <a:bodyPr wrap="square" lIns="0" tIns="0" rIns="0" bIns="0" rtlCol="0" anchor="t"/>
          <a:lstStyle/>
          <a:p>
            <a:pPr marL="0" indent="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Dynamically allocate memory using </a:t>
            </a:r>
            <a:r>
              <a:rPr lang="en-US" sz="1850" b="1" dirty="0">
                <a:solidFill>
                  <a:srgbClr val="D9E1FF"/>
                </a:solidFill>
                <a:latin typeface="Martel Sans Light" pitchFamily="34" charset="0"/>
                <a:ea typeface="Martel Sans Light" pitchFamily="34" charset="-122"/>
                <a:cs typeface="Martel Sans Light" pitchFamily="34" charset="-120"/>
              </a:rPr>
              <a:t>malloc()</a:t>
            </a:r>
            <a:r>
              <a:rPr lang="en-US" sz="1850" dirty="0">
                <a:solidFill>
                  <a:srgbClr val="D9E1FF"/>
                </a:solidFill>
                <a:latin typeface="Martel Sans Light" pitchFamily="34" charset="0"/>
                <a:ea typeface="Martel Sans Light" pitchFamily="34" charset="-122"/>
                <a:cs typeface="Martel Sans Light" pitchFamily="34" charset="-120"/>
              </a:rPr>
              <a:t> to store the structure.</a:t>
            </a:r>
            <a:endParaRPr lang="en-US" sz="1850" dirty="0"/>
          </a:p>
        </p:txBody>
      </p:sp>
      <p:sp>
        <p:nvSpPr>
          <p:cNvPr id="8" name="Text 6"/>
          <p:cNvSpPr/>
          <p:nvPr/>
        </p:nvSpPr>
        <p:spPr>
          <a:xfrm>
            <a:off x="5357813" y="5253038"/>
            <a:ext cx="3928586" cy="766048"/>
          </a:xfrm>
          <a:prstGeom prst="rect">
            <a:avLst/>
          </a:prstGeom>
          <a:noFill/>
          <a:ln/>
        </p:spPr>
        <p:txBody>
          <a:bodyPr wrap="square" lIns="0" tIns="0" rIns="0" bIns="0" rtlCol="0" anchor="t"/>
          <a:lstStyle/>
          <a:p>
            <a:pPr marL="0" indent="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Example: </a:t>
            </a:r>
            <a:r>
              <a:rPr lang="en-US" sz="1850" b="1" dirty="0">
                <a:solidFill>
                  <a:srgbClr val="D9E1FF"/>
                </a:solidFill>
                <a:latin typeface="Martel Sans Light" pitchFamily="34" charset="0"/>
                <a:ea typeface="Martel Sans Light" pitchFamily="34" charset="-122"/>
                <a:cs typeface="Martel Sans Light" pitchFamily="34" charset="-120"/>
              </a:rPr>
              <a:t>ptr = (struct Data*) malloc(sizeof(struct Data));</a:t>
            </a:r>
            <a:endParaRPr lang="en-US" sz="1850" dirty="0"/>
          </a:p>
        </p:txBody>
      </p:sp>
      <p:sp>
        <p:nvSpPr>
          <p:cNvPr id="9" name="Text 7"/>
          <p:cNvSpPr/>
          <p:nvPr/>
        </p:nvSpPr>
        <p:spPr>
          <a:xfrm>
            <a:off x="9877901" y="3297317"/>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Kanit" pitchFamily="34" charset="0"/>
                <a:ea typeface="Kanit" pitchFamily="34" charset="-122"/>
                <a:cs typeface="Kanit" pitchFamily="34" charset="-120"/>
              </a:rPr>
              <a:t>Access</a:t>
            </a:r>
            <a:endParaRPr lang="en-US" sz="2200" dirty="0"/>
          </a:p>
        </p:txBody>
      </p:sp>
      <p:sp>
        <p:nvSpPr>
          <p:cNvPr id="10" name="Text 8"/>
          <p:cNvSpPr/>
          <p:nvPr/>
        </p:nvSpPr>
        <p:spPr>
          <a:xfrm>
            <a:off x="9877901" y="3888581"/>
            <a:ext cx="3928586" cy="766048"/>
          </a:xfrm>
          <a:prstGeom prst="rect">
            <a:avLst/>
          </a:prstGeom>
          <a:noFill/>
          <a:ln/>
        </p:spPr>
        <p:txBody>
          <a:bodyPr wrap="square" lIns="0" tIns="0" rIns="0" bIns="0" rtlCol="0" anchor="t"/>
          <a:lstStyle/>
          <a:p>
            <a:pPr marL="0" indent="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Access structure members using the arrow operator (</a:t>
            </a:r>
            <a:r>
              <a:rPr lang="en-US" sz="1850" b="1" dirty="0">
                <a:solidFill>
                  <a:srgbClr val="D9E1FF"/>
                </a:solidFill>
                <a:latin typeface="Martel Sans Light" pitchFamily="34" charset="0"/>
                <a:ea typeface="Martel Sans Light" pitchFamily="34" charset="-122"/>
                <a:cs typeface="Martel Sans Light" pitchFamily="34" charset="-120"/>
              </a:rPr>
              <a:t>-&gt;</a:t>
            </a:r>
            <a:r>
              <a:rPr lang="en-US" sz="1850" dirty="0">
                <a:solidFill>
                  <a:srgbClr val="D9E1FF"/>
                </a:solidFill>
                <a:latin typeface="Martel Sans Light" pitchFamily="34" charset="0"/>
                <a:ea typeface="Martel Sans Light" pitchFamily="34" charset="-122"/>
                <a:cs typeface="Martel Sans Light" pitchFamily="34" charset="-120"/>
              </a:rPr>
              <a:t>).</a:t>
            </a:r>
            <a:endParaRPr lang="en-US" sz="1850" dirty="0"/>
          </a:p>
        </p:txBody>
      </p:sp>
      <p:sp>
        <p:nvSpPr>
          <p:cNvPr id="11" name="Text 9"/>
          <p:cNvSpPr/>
          <p:nvPr/>
        </p:nvSpPr>
        <p:spPr>
          <a:xfrm>
            <a:off x="9877901" y="4870013"/>
            <a:ext cx="3928586" cy="383024"/>
          </a:xfrm>
          <a:prstGeom prst="rect">
            <a:avLst/>
          </a:prstGeom>
          <a:noFill/>
          <a:ln/>
        </p:spPr>
        <p:txBody>
          <a:bodyPr wrap="none" lIns="0" tIns="0" rIns="0" bIns="0" rtlCol="0" anchor="t"/>
          <a:lstStyle/>
          <a:p>
            <a:pPr marL="0" indent="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Example: </a:t>
            </a:r>
            <a:r>
              <a:rPr lang="en-US" sz="1850" b="1" dirty="0">
                <a:solidFill>
                  <a:srgbClr val="D9E1FF"/>
                </a:solidFill>
                <a:latin typeface="Martel Sans Light" pitchFamily="34" charset="0"/>
                <a:ea typeface="Martel Sans Light" pitchFamily="34" charset="-122"/>
                <a:cs typeface="Martel Sans Light" pitchFamily="34" charset="-120"/>
              </a:rPr>
              <a:t>ptr-&gt;id = 42;</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2485787"/>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Kanit" pitchFamily="34" charset="0"/>
                <a:ea typeface="Kanit" pitchFamily="34" charset="-122"/>
                <a:cs typeface="Kanit" pitchFamily="34" charset="-120"/>
              </a:rPr>
              <a:t>Structure Definition</a:t>
            </a:r>
            <a:endParaRPr lang="en-US" sz="4400" dirty="0"/>
          </a:p>
        </p:txBody>
      </p:sp>
      <p:sp>
        <p:nvSpPr>
          <p:cNvPr id="3" name="Text 1"/>
          <p:cNvSpPr/>
          <p:nvPr/>
        </p:nvSpPr>
        <p:spPr>
          <a:xfrm>
            <a:off x="837724" y="3788093"/>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Kanit" pitchFamily="34" charset="0"/>
                <a:ea typeface="Kanit" pitchFamily="34" charset="-122"/>
                <a:cs typeface="Kanit" pitchFamily="34" charset="-120"/>
              </a:rPr>
              <a:t>Grouping Data</a:t>
            </a:r>
            <a:endParaRPr lang="en-US" sz="2200" dirty="0"/>
          </a:p>
        </p:txBody>
      </p:sp>
      <p:sp>
        <p:nvSpPr>
          <p:cNvPr id="4" name="Text 2"/>
          <p:cNvSpPr/>
          <p:nvPr/>
        </p:nvSpPr>
        <p:spPr>
          <a:xfrm>
            <a:off x="837724" y="4379357"/>
            <a:ext cx="6185535" cy="1149072"/>
          </a:xfrm>
          <a:prstGeom prst="rect">
            <a:avLst/>
          </a:prstGeom>
          <a:noFill/>
          <a:ln/>
        </p:spPr>
        <p:txBody>
          <a:bodyPr wrap="square" lIns="0" tIns="0" rIns="0" bIns="0" rtlCol="0" anchor="t"/>
          <a:lstStyle/>
          <a:p>
            <a:pPr marL="0" indent="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Structures group different data types. They are placed under one name. This provides organized data management.</a:t>
            </a:r>
            <a:endParaRPr lang="en-US" sz="1850" dirty="0"/>
          </a:p>
        </p:txBody>
      </p:sp>
      <p:sp>
        <p:nvSpPr>
          <p:cNvPr id="5" name="Text 3"/>
          <p:cNvSpPr/>
          <p:nvPr/>
        </p:nvSpPr>
        <p:spPr>
          <a:xfrm>
            <a:off x="7614761" y="3788093"/>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Kanit" pitchFamily="34" charset="0"/>
                <a:ea typeface="Kanit" pitchFamily="34" charset="-122"/>
                <a:cs typeface="Kanit" pitchFamily="34" charset="-120"/>
              </a:rPr>
              <a:t>Using Struct Keyword</a:t>
            </a:r>
            <a:endParaRPr lang="en-US" sz="2200" dirty="0"/>
          </a:p>
        </p:txBody>
      </p:sp>
      <p:sp>
        <p:nvSpPr>
          <p:cNvPr id="6" name="Text 4"/>
          <p:cNvSpPr/>
          <p:nvPr/>
        </p:nvSpPr>
        <p:spPr>
          <a:xfrm>
            <a:off x="7614761" y="4379357"/>
            <a:ext cx="6185535" cy="766048"/>
          </a:xfrm>
          <a:prstGeom prst="rect">
            <a:avLst/>
          </a:prstGeom>
          <a:noFill/>
          <a:ln/>
        </p:spPr>
        <p:txBody>
          <a:bodyPr wrap="square" lIns="0" tIns="0" rIns="0" bIns="0" rtlCol="0" anchor="t"/>
          <a:lstStyle/>
          <a:p>
            <a:pPr marL="0" indent="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Structures are defined using the </a:t>
            </a:r>
            <a:r>
              <a:rPr lang="en-US" sz="1850" b="1" dirty="0">
                <a:solidFill>
                  <a:srgbClr val="D9E1FF"/>
                </a:solidFill>
                <a:latin typeface="Martel Sans Light" pitchFamily="34" charset="0"/>
                <a:ea typeface="Martel Sans Light" pitchFamily="34" charset="-122"/>
                <a:cs typeface="Martel Sans Light" pitchFamily="34" charset="-120"/>
              </a:rPr>
              <a:t>struct</a:t>
            </a:r>
            <a:r>
              <a:rPr lang="en-US" sz="1850" dirty="0">
                <a:solidFill>
                  <a:srgbClr val="D9E1FF"/>
                </a:solidFill>
                <a:latin typeface="Martel Sans Light" pitchFamily="34" charset="0"/>
                <a:ea typeface="Martel Sans Light" pitchFamily="34" charset="-122"/>
                <a:cs typeface="Martel Sans Light" pitchFamily="34" charset="-120"/>
              </a:rPr>
              <a:t> keyword. It is a fundamental part of structure declaration.</a:t>
            </a:r>
            <a:endParaRPr lang="en-US" sz="18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598170" y="469940"/>
            <a:ext cx="5936218" cy="502682"/>
          </a:xfrm>
          <a:prstGeom prst="rect">
            <a:avLst/>
          </a:prstGeom>
          <a:noFill/>
          <a:ln/>
        </p:spPr>
        <p:txBody>
          <a:bodyPr wrap="none" lIns="0" tIns="0" rIns="0" bIns="0" rtlCol="0" anchor="t"/>
          <a:lstStyle/>
          <a:p>
            <a:pPr marL="0" indent="0">
              <a:lnSpc>
                <a:spcPts val="3950"/>
              </a:lnSpc>
              <a:buNone/>
            </a:pPr>
            <a:r>
              <a:rPr lang="en-US" sz="3150" dirty="0">
                <a:solidFill>
                  <a:srgbClr val="FFFFFF"/>
                </a:solidFill>
                <a:latin typeface="Kanit" pitchFamily="34" charset="0"/>
                <a:ea typeface="Kanit" pitchFamily="34" charset="-122"/>
                <a:cs typeface="Kanit" pitchFamily="34" charset="-120"/>
              </a:rPr>
              <a:t>Pointer to Structure in C Example</a:t>
            </a:r>
            <a:endParaRPr lang="en-US" sz="3150" dirty="0"/>
          </a:p>
        </p:txBody>
      </p:sp>
      <p:sp>
        <p:nvSpPr>
          <p:cNvPr id="3" name="Text 1"/>
          <p:cNvSpPr/>
          <p:nvPr/>
        </p:nvSpPr>
        <p:spPr>
          <a:xfrm>
            <a:off x="598170" y="1399818"/>
            <a:ext cx="2010728" cy="251341"/>
          </a:xfrm>
          <a:prstGeom prst="rect">
            <a:avLst/>
          </a:prstGeom>
          <a:noFill/>
          <a:ln/>
        </p:spPr>
        <p:txBody>
          <a:bodyPr wrap="none" lIns="0" tIns="0" rIns="0" bIns="0" rtlCol="0" anchor="t"/>
          <a:lstStyle/>
          <a:p>
            <a:pPr marL="0" indent="0">
              <a:lnSpc>
                <a:spcPts val="1950"/>
              </a:lnSpc>
              <a:buNone/>
            </a:pPr>
            <a:r>
              <a:rPr lang="en-US" sz="1550" dirty="0">
                <a:solidFill>
                  <a:srgbClr val="FFFFFF"/>
                </a:solidFill>
                <a:latin typeface="Kanit" pitchFamily="34" charset="0"/>
                <a:ea typeface="Kanit" pitchFamily="34" charset="-122"/>
                <a:cs typeface="Kanit" pitchFamily="34" charset="-120"/>
              </a:rPr>
              <a:t>Code:</a:t>
            </a:r>
            <a:endParaRPr lang="en-US" sz="1550" dirty="0"/>
          </a:p>
        </p:txBody>
      </p:sp>
      <p:sp>
        <p:nvSpPr>
          <p:cNvPr id="4" name="Shape 2"/>
          <p:cNvSpPr/>
          <p:nvPr/>
        </p:nvSpPr>
        <p:spPr>
          <a:xfrm>
            <a:off x="598170" y="1843326"/>
            <a:ext cx="8309134" cy="5725954"/>
          </a:xfrm>
          <a:prstGeom prst="roundRect">
            <a:avLst>
              <a:gd name="adj" fmla="val 448"/>
            </a:avLst>
          </a:prstGeom>
          <a:solidFill>
            <a:srgbClr val="4C0107"/>
          </a:solidFill>
          <a:ln/>
        </p:spPr>
      </p:sp>
      <p:sp>
        <p:nvSpPr>
          <p:cNvPr id="5" name="Shape 3"/>
          <p:cNvSpPr/>
          <p:nvPr/>
        </p:nvSpPr>
        <p:spPr>
          <a:xfrm>
            <a:off x="589717" y="1843326"/>
            <a:ext cx="8326041" cy="5725954"/>
          </a:xfrm>
          <a:prstGeom prst="roundRect">
            <a:avLst>
              <a:gd name="adj" fmla="val 448"/>
            </a:avLst>
          </a:prstGeom>
          <a:solidFill>
            <a:srgbClr val="4C0107"/>
          </a:solidFill>
          <a:ln/>
        </p:spPr>
      </p:sp>
      <p:sp>
        <p:nvSpPr>
          <p:cNvPr id="6" name="Text 4"/>
          <p:cNvSpPr/>
          <p:nvPr/>
        </p:nvSpPr>
        <p:spPr>
          <a:xfrm>
            <a:off x="760571" y="1971437"/>
            <a:ext cx="7984331" cy="5469731"/>
          </a:xfrm>
          <a:prstGeom prst="rect">
            <a:avLst/>
          </a:prstGeom>
          <a:noFill/>
          <a:ln/>
        </p:spPr>
        <p:txBody>
          <a:bodyPr wrap="square" lIns="0" tIns="0" rIns="0" bIns="0" rtlCol="0" anchor="t"/>
          <a:lstStyle/>
          <a:p>
            <a:pPr marL="0" indent="0">
              <a:lnSpc>
                <a:spcPts val="2150"/>
              </a:lnSpc>
              <a:buNone/>
            </a:pPr>
            <a:r>
              <a:rPr lang="en-US" sz="1300" dirty="0">
                <a:solidFill>
                  <a:srgbClr val="D9E1FF"/>
                </a:solidFill>
                <a:highlight>
                  <a:srgbClr val="4C0107"/>
                </a:highlight>
                <a:latin typeface="Consolas Light" pitchFamily="34" charset="0"/>
                <a:ea typeface="Consolas Light" pitchFamily="34" charset="-122"/>
                <a:cs typeface="Consolas Light" pitchFamily="34" charset="-120"/>
              </a:rPr>
              <a:t>#include 
struct Student {
    int id;
    float marks;
};
int main() {
    struct Student s1 = {101, 85.5};
    struct Student *ptr = &amp;s1;
    printf("ID: %d\n", ptr-&gt;id);
    printf("Marks: %.2f\n", ptr-&gt;marks);
    ptr-&gt;marks = 90.5;
    printf("Updated Marks: %.2f\n", ptr-&gt;marks);
    return 0;
}
</a:t>
            </a:r>
            <a:endParaRPr lang="en-US" sz="1300" dirty="0"/>
          </a:p>
        </p:txBody>
      </p:sp>
      <p:sp>
        <p:nvSpPr>
          <p:cNvPr id="7" name="Text 5"/>
          <p:cNvSpPr/>
          <p:nvPr/>
        </p:nvSpPr>
        <p:spPr>
          <a:xfrm>
            <a:off x="9331881" y="1399818"/>
            <a:ext cx="2010728" cy="251341"/>
          </a:xfrm>
          <a:prstGeom prst="rect">
            <a:avLst/>
          </a:prstGeom>
          <a:noFill/>
          <a:ln/>
        </p:spPr>
        <p:txBody>
          <a:bodyPr wrap="none" lIns="0" tIns="0" rIns="0" bIns="0" rtlCol="0" anchor="t"/>
          <a:lstStyle/>
          <a:p>
            <a:pPr marL="0" indent="0">
              <a:lnSpc>
                <a:spcPts val="1950"/>
              </a:lnSpc>
              <a:buNone/>
            </a:pPr>
            <a:r>
              <a:rPr lang="en-US" sz="1550" dirty="0">
                <a:solidFill>
                  <a:srgbClr val="FFFFFF"/>
                </a:solidFill>
                <a:latin typeface="Kanit" pitchFamily="34" charset="0"/>
                <a:ea typeface="Kanit" pitchFamily="34" charset="-122"/>
                <a:cs typeface="Kanit" pitchFamily="34" charset="-120"/>
              </a:rPr>
              <a:t>Explanation:</a:t>
            </a:r>
            <a:endParaRPr lang="en-US" sz="1550" dirty="0"/>
          </a:p>
        </p:txBody>
      </p:sp>
      <p:sp>
        <p:nvSpPr>
          <p:cNvPr id="8" name="Text 6"/>
          <p:cNvSpPr/>
          <p:nvPr/>
        </p:nvSpPr>
        <p:spPr>
          <a:xfrm>
            <a:off x="9331881" y="1822013"/>
            <a:ext cx="4707850" cy="546973"/>
          </a:xfrm>
          <a:prstGeom prst="rect">
            <a:avLst/>
          </a:prstGeom>
          <a:noFill/>
          <a:ln/>
        </p:spPr>
        <p:txBody>
          <a:bodyPr wrap="square" lIns="0" tIns="0" rIns="0" bIns="0" rtlCol="0" anchor="t"/>
          <a:lstStyle/>
          <a:p>
            <a:pPr marL="0" indent="0">
              <a:lnSpc>
                <a:spcPts val="2150"/>
              </a:lnSpc>
              <a:buNone/>
            </a:pPr>
            <a:r>
              <a:rPr lang="en-US" sz="1300" dirty="0">
                <a:solidFill>
                  <a:srgbClr val="D9E1FF"/>
                </a:solidFill>
                <a:latin typeface="Martel Sans Light" pitchFamily="34" charset="0"/>
                <a:ea typeface="Martel Sans Light" pitchFamily="34" charset="-122"/>
                <a:cs typeface="Martel Sans Light" pitchFamily="34" charset="-120"/>
              </a:rPr>
              <a:t>A struct named Student is declared. It contains an integer ID and a float for marks.</a:t>
            </a:r>
            <a:endParaRPr lang="en-US" sz="1300" dirty="0"/>
          </a:p>
        </p:txBody>
      </p:sp>
      <p:sp>
        <p:nvSpPr>
          <p:cNvPr id="9" name="Text 7"/>
          <p:cNvSpPr/>
          <p:nvPr/>
        </p:nvSpPr>
        <p:spPr>
          <a:xfrm>
            <a:off x="9331881" y="2522696"/>
            <a:ext cx="4707850" cy="546973"/>
          </a:xfrm>
          <a:prstGeom prst="rect">
            <a:avLst/>
          </a:prstGeom>
          <a:noFill/>
          <a:ln/>
        </p:spPr>
        <p:txBody>
          <a:bodyPr wrap="square" lIns="0" tIns="0" rIns="0" bIns="0" rtlCol="0" anchor="t"/>
          <a:lstStyle/>
          <a:p>
            <a:pPr marL="0" indent="0">
              <a:lnSpc>
                <a:spcPts val="2150"/>
              </a:lnSpc>
              <a:buNone/>
            </a:pPr>
            <a:r>
              <a:rPr lang="en-US" sz="1300" dirty="0">
                <a:solidFill>
                  <a:srgbClr val="D9E1FF"/>
                </a:solidFill>
                <a:latin typeface="Martel Sans Light" pitchFamily="34" charset="0"/>
                <a:ea typeface="Martel Sans Light" pitchFamily="34" charset="-122"/>
                <a:cs typeface="Martel Sans Light" pitchFamily="34" charset="-120"/>
              </a:rPr>
              <a:t>A pointer to the structure is created. We use this pointer to change data in the structure.</a:t>
            </a:r>
            <a:endParaRPr lang="en-US" sz="13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710684" y="560189"/>
            <a:ext cx="4777978" cy="597218"/>
          </a:xfrm>
          <a:prstGeom prst="rect">
            <a:avLst/>
          </a:prstGeom>
          <a:noFill/>
          <a:ln/>
        </p:spPr>
        <p:txBody>
          <a:bodyPr wrap="none" lIns="0" tIns="0" rIns="0" bIns="0" rtlCol="0" anchor="t"/>
          <a:lstStyle/>
          <a:p>
            <a:pPr marL="0" indent="0">
              <a:lnSpc>
                <a:spcPts val="4700"/>
              </a:lnSpc>
              <a:buNone/>
            </a:pPr>
            <a:r>
              <a:rPr lang="en-US" sz="3750" dirty="0">
                <a:solidFill>
                  <a:srgbClr val="FFFFFF"/>
                </a:solidFill>
                <a:latin typeface="Kanit" pitchFamily="34" charset="0"/>
                <a:ea typeface="Kanit" pitchFamily="34" charset="-122"/>
                <a:cs typeface="Kanit" pitchFamily="34" charset="-120"/>
              </a:rPr>
              <a:t>Unions in C</a:t>
            </a:r>
            <a:endParaRPr lang="en-US" sz="3750" dirty="0"/>
          </a:p>
        </p:txBody>
      </p:sp>
      <p:sp>
        <p:nvSpPr>
          <p:cNvPr id="3" name="Text 1"/>
          <p:cNvSpPr/>
          <p:nvPr/>
        </p:nvSpPr>
        <p:spPr>
          <a:xfrm>
            <a:off x="710684" y="1563529"/>
            <a:ext cx="13209032" cy="649843"/>
          </a:xfrm>
          <a:prstGeom prst="rect">
            <a:avLst/>
          </a:prstGeom>
          <a:noFill/>
          <a:ln/>
        </p:spPr>
        <p:txBody>
          <a:bodyPr wrap="square" lIns="0" tIns="0" rIns="0" bIns="0" rtlCol="0" anchor="t"/>
          <a:lstStyle/>
          <a:p>
            <a:pPr marL="0" indent="0">
              <a:lnSpc>
                <a:spcPts val="2550"/>
              </a:lnSpc>
              <a:buNone/>
            </a:pPr>
            <a:r>
              <a:rPr lang="en-US" sz="1550" dirty="0">
                <a:solidFill>
                  <a:srgbClr val="D9E1FF"/>
                </a:solidFill>
                <a:latin typeface="Martel Sans Light" pitchFamily="34" charset="0"/>
                <a:ea typeface="Martel Sans Light" pitchFamily="34" charset="-122"/>
                <a:cs typeface="Martel Sans Light" pitchFamily="34" charset="-120"/>
              </a:rPr>
              <a:t>A union is a special data type in C that allows storing different data types in the same memory location. Unlike structures, unions use a single shared memory space for all their members, with the size determined by the largest member.</a:t>
            </a:r>
            <a:endParaRPr lang="en-US" sz="1550" dirty="0"/>
          </a:p>
        </p:txBody>
      </p:sp>
      <p:sp>
        <p:nvSpPr>
          <p:cNvPr id="4" name="Shape 2"/>
          <p:cNvSpPr/>
          <p:nvPr/>
        </p:nvSpPr>
        <p:spPr>
          <a:xfrm>
            <a:off x="710684" y="2441734"/>
            <a:ext cx="13209032" cy="1929170"/>
          </a:xfrm>
          <a:prstGeom prst="roundRect">
            <a:avLst>
              <a:gd name="adj" fmla="val 1579"/>
            </a:avLst>
          </a:prstGeom>
          <a:solidFill>
            <a:srgbClr val="4C0107"/>
          </a:solidFill>
          <a:ln/>
        </p:spPr>
      </p:sp>
      <p:sp>
        <p:nvSpPr>
          <p:cNvPr id="5" name="Shape 3"/>
          <p:cNvSpPr/>
          <p:nvPr/>
        </p:nvSpPr>
        <p:spPr>
          <a:xfrm>
            <a:off x="700564" y="2441734"/>
            <a:ext cx="13229273" cy="1929170"/>
          </a:xfrm>
          <a:prstGeom prst="roundRect">
            <a:avLst>
              <a:gd name="adj" fmla="val 1579"/>
            </a:avLst>
          </a:prstGeom>
          <a:solidFill>
            <a:srgbClr val="4C0107"/>
          </a:solidFill>
          <a:ln/>
        </p:spPr>
      </p:sp>
      <p:sp>
        <p:nvSpPr>
          <p:cNvPr id="6" name="Text 4"/>
          <p:cNvSpPr/>
          <p:nvPr/>
        </p:nvSpPr>
        <p:spPr>
          <a:xfrm>
            <a:off x="903565" y="2594015"/>
            <a:ext cx="12823269" cy="1624608"/>
          </a:xfrm>
          <a:prstGeom prst="rect">
            <a:avLst/>
          </a:prstGeom>
          <a:noFill/>
          <a:ln/>
        </p:spPr>
        <p:txBody>
          <a:bodyPr wrap="square" lIns="0" tIns="0" rIns="0" bIns="0" rtlCol="0" anchor="t"/>
          <a:lstStyle/>
          <a:p>
            <a:pPr marL="0" indent="0">
              <a:lnSpc>
                <a:spcPts val="2550"/>
              </a:lnSpc>
              <a:buNone/>
            </a:pPr>
            <a:r>
              <a:rPr lang="en-US" sz="1550" dirty="0">
                <a:solidFill>
                  <a:srgbClr val="D9E1FF"/>
                </a:solidFill>
                <a:highlight>
                  <a:srgbClr val="4C0107"/>
                </a:highlight>
                <a:latin typeface="Consolas Light" pitchFamily="34" charset="0"/>
                <a:ea typeface="Consolas Light" pitchFamily="34" charset="-122"/>
                <a:cs typeface="Consolas Light" pitchFamily="34" charset="-120"/>
              </a:rPr>
              <a:t>union Data {</a:t>
            </a:r>
            <a:endParaRPr lang="en-US" sz="1550" dirty="0"/>
          </a:p>
          <a:p>
            <a:pPr marL="0" indent="0">
              <a:lnSpc>
                <a:spcPts val="2550"/>
              </a:lnSpc>
              <a:buNone/>
            </a:pPr>
            <a:r>
              <a:rPr lang="en-US" sz="1550" dirty="0">
                <a:solidFill>
                  <a:srgbClr val="D9E1FF"/>
                </a:solidFill>
                <a:highlight>
                  <a:srgbClr val="4C0107"/>
                </a:highlight>
                <a:latin typeface="Consolas Light" pitchFamily="34" charset="0"/>
                <a:ea typeface="Consolas Light" pitchFamily="34" charset="-122"/>
                <a:cs typeface="Consolas Light" pitchFamily="34" charset="-120"/>
              </a:rPr>
              <a:t>    int i;      // 4 bytes</a:t>
            </a:r>
            <a:endParaRPr lang="en-US" sz="1550" dirty="0"/>
          </a:p>
          <a:p>
            <a:pPr marL="0" indent="0">
              <a:lnSpc>
                <a:spcPts val="2550"/>
              </a:lnSpc>
              <a:buNone/>
            </a:pPr>
            <a:r>
              <a:rPr lang="en-US" sz="1550" dirty="0">
                <a:solidFill>
                  <a:srgbClr val="D9E1FF"/>
                </a:solidFill>
                <a:highlight>
                  <a:srgbClr val="4C0107"/>
                </a:highlight>
                <a:latin typeface="Consolas Light" pitchFamily="34" charset="0"/>
                <a:ea typeface="Consolas Light" pitchFamily="34" charset="-122"/>
                <a:cs typeface="Consolas Light" pitchFamily="34" charset="-120"/>
              </a:rPr>
              <a:t>    float f;    // 4 bytes</a:t>
            </a:r>
            <a:endParaRPr lang="en-US" sz="1550" dirty="0"/>
          </a:p>
          <a:p>
            <a:pPr marL="0" indent="0">
              <a:lnSpc>
                <a:spcPts val="2550"/>
              </a:lnSpc>
              <a:buNone/>
            </a:pPr>
            <a:r>
              <a:rPr lang="en-US" sz="1550" dirty="0">
                <a:solidFill>
                  <a:srgbClr val="D9E1FF"/>
                </a:solidFill>
                <a:highlight>
                  <a:srgbClr val="4C0107"/>
                </a:highlight>
                <a:latin typeface="Consolas Light" pitchFamily="34" charset="0"/>
                <a:ea typeface="Consolas Light" pitchFamily="34" charset="-122"/>
                <a:cs typeface="Consolas Light" pitchFamily="34" charset="-120"/>
              </a:rPr>
              <a:t>    char str[8]; // 8 bytes</a:t>
            </a:r>
            <a:endParaRPr lang="en-US" sz="1550" dirty="0"/>
          </a:p>
          <a:p>
            <a:pPr marL="0" indent="0">
              <a:lnSpc>
                <a:spcPts val="2550"/>
              </a:lnSpc>
              <a:buNone/>
            </a:pPr>
            <a:r>
              <a:rPr lang="en-US" sz="1550" dirty="0">
                <a:solidFill>
                  <a:srgbClr val="D9E1FF"/>
                </a:solidFill>
                <a:highlight>
                  <a:srgbClr val="4C0107"/>
                </a:highlight>
                <a:latin typeface="Consolas Light" pitchFamily="34" charset="0"/>
                <a:ea typeface="Consolas Light" pitchFamily="34" charset="-122"/>
                <a:cs typeface="Consolas Light" pitchFamily="34" charset="-120"/>
              </a:rPr>
              <a:t>} data;</a:t>
            </a:r>
            <a:endParaRPr lang="en-US" sz="1550" dirty="0"/>
          </a:p>
        </p:txBody>
      </p:sp>
      <p:sp>
        <p:nvSpPr>
          <p:cNvPr id="7" name="Text 5"/>
          <p:cNvSpPr/>
          <p:nvPr/>
        </p:nvSpPr>
        <p:spPr>
          <a:xfrm>
            <a:off x="710684" y="4599265"/>
            <a:ext cx="13209032" cy="649843"/>
          </a:xfrm>
          <a:prstGeom prst="rect">
            <a:avLst/>
          </a:prstGeom>
          <a:noFill/>
          <a:ln/>
        </p:spPr>
        <p:txBody>
          <a:bodyPr wrap="square" lIns="0" tIns="0" rIns="0" bIns="0" rtlCol="0" anchor="t"/>
          <a:lstStyle/>
          <a:p>
            <a:pPr marL="0" indent="0">
              <a:lnSpc>
                <a:spcPts val="2550"/>
              </a:lnSpc>
              <a:buNone/>
            </a:pPr>
            <a:r>
              <a:rPr lang="en-US" sz="1550" dirty="0">
                <a:solidFill>
                  <a:srgbClr val="D9E1FF"/>
                </a:solidFill>
                <a:latin typeface="Martel Sans Light" pitchFamily="34" charset="0"/>
                <a:ea typeface="Martel Sans Light" pitchFamily="34" charset="-122"/>
                <a:cs typeface="Martel Sans Light" pitchFamily="34" charset="-120"/>
              </a:rPr>
              <a:t>In this example, the union </a:t>
            </a:r>
            <a:r>
              <a:rPr lang="en-US" sz="1550" b="1" dirty="0">
                <a:solidFill>
                  <a:srgbClr val="D9E1FF"/>
                </a:solidFill>
                <a:latin typeface="Martel Sans Light" pitchFamily="34" charset="0"/>
                <a:ea typeface="Martel Sans Light" pitchFamily="34" charset="-122"/>
                <a:cs typeface="Martel Sans Light" pitchFamily="34" charset="-120"/>
              </a:rPr>
              <a:t>Data</a:t>
            </a:r>
            <a:r>
              <a:rPr lang="en-US" sz="1550" dirty="0">
                <a:solidFill>
                  <a:srgbClr val="D9E1FF"/>
                </a:solidFill>
                <a:latin typeface="Martel Sans Light" pitchFamily="34" charset="0"/>
                <a:ea typeface="Martel Sans Light" pitchFamily="34" charset="-122"/>
                <a:cs typeface="Martel Sans Light" pitchFamily="34" charset="-120"/>
              </a:rPr>
              <a:t> will occupy 8 bytes of memory (size of largest member), regardless of which member is being used. Only one member can hold a value at a time - when you assign a new value to any member, it overwrites the memory of other members.</a:t>
            </a:r>
            <a:endParaRPr lang="en-US" sz="1550" dirty="0"/>
          </a:p>
        </p:txBody>
      </p:sp>
      <p:sp>
        <p:nvSpPr>
          <p:cNvPr id="8" name="Text 6"/>
          <p:cNvSpPr/>
          <p:nvPr/>
        </p:nvSpPr>
        <p:spPr>
          <a:xfrm>
            <a:off x="710684" y="5553670"/>
            <a:ext cx="2388989" cy="298609"/>
          </a:xfrm>
          <a:prstGeom prst="rect">
            <a:avLst/>
          </a:prstGeom>
          <a:noFill/>
          <a:ln/>
        </p:spPr>
        <p:txBody>
          <a:bodyPr wrap="none" lIns="0" tIns="0" rIns="0" bIns="0" rtlCol="0" anchor="t"/>
          <a:lstStyle/>
          <a:p>
            <a:pPr marL="0" indent="0">
              <a:lnSpc>
                <a:spcPts val="2350"/>
              </a:lnSpc>
              <a:buNone/>
            </a:pPr>
            <a:r>
              <a:rPr lang="en-US" sz="1850" dirty="0">
                <a:solidFill>
                  <a:srgbClr val="FFFFFF"/>
                </a:solidFill>
                <a:latin typeface="Kanit" pitchFamily="34" charset="0"/>
                <a:ea typeface="Kanit" pitchFamily="34" charset="-122"/>
                <a:cs typeface="Kanit" pitchFamily="34" charset="-120"/>
              </a:rPr>
              <a:t>Key Characteristics:</a:t>
            </a:r>
            <a:endParaRPr lang="en-US" sz="1850" dirty="0"/>
          </a:p>
        </p:txBody>
      </p:sp>
      <p:sp>
        <p:nvSpPr>
          <p:cNvPr id="9" name="Text 7"/>
          <p:cNvSpPr/>
          <p:nvPr/>
        </p:nvSpPr>
        <p:spPr>
          <a:xfrm>
            <a:off x="710684" y="6156841"/>
            <a:ext cx="13209032" cy="324922"/>
          </a:xfrm>
          <a:prstGeom prst="rect">
            <a:avLst/>
          </a:prstGeom>
          <a:noFill/>
          <a:ln/>
        </p:spPr>
        <p:txBody>
          <a:bodyPr wrap="none" lIns="0" tIns="0" rIns="0" bIns="0" rtlCol="0" anchor="t"/>
          <a:lstStyle/>
          <a:p>
            <a:pPr marL="342900" indent="-342900">
              <a:lnSpc>
                <a:spcPts val="2550"/>
              </a:lnSpc>
              <a:buSzPct val="100000"/>
              <a:buChar char="•"/>
            </a:pPr>
            <a:r>
              <a:rPr lang="en-US" sz="1550" dirty="0">
                <a:solidFill>
                  <a:srgbClr val="D9E1FF"/>
                </a:solidFill>
                <a:latin typeface="Martel Sans Light" pitchFamily="34" charset="0"/>
                <a:ea typeface="Martel Sans Light" pitchFamily="34" charset="-122"/>
                <a:cs typeface="Martel Sans Light" pitchFamily="34" charset="-120"/>
              </a:rPr>
              <a:t>All members share the same memory space</a:t>
            </a:r>
            <a:endParaRPr lang="en-US" sz="1550" dirty="0"/>
          </a:p>
        </p:txBody>
      </p:sp>
      <p:sp>
        <p:nvSpPr>
          <p:cNvPr id="10" name="Text 8"/>
          <p:cNvSpPr/>
          <p:nvPr/>
        </p:nvSpPr>
        <p:spPr>
          <a:xfrm>
            <a:off x="710684" y="6552724"/>
            <a:ext cx="13209032" cy="324922"/>
          </a:xfrm>
          <a:prstGeom prst="rect">
            <a:avLst/>
          </a:prstGeom>
          <a:noFill/>
          <a:ln/>
        </p:spPr>
        <p:txBody>
          <a:bodyPr wrap="none" lIns="0" tIns="0" rIns="0" bIns="0" rtlCol="0" anchor="t"/>
          <a:lstStyle/>
          <a:p>
            <a:pPr marL="342900" indent="-342900">
              <a:lnSpc>
                <a:spcPts val="2550"/>
              </a:lnSpc>
              <a:buSzPct val="100000"/>
              <a:buChar char="•"/>
            </a:pPr>
            <a:r>
              <a:rPr lang="en-US" sz="1550" dirty="0">
                <a:solidFill>
                  <a:srgbClr val="D9E1FF"/>
                </a:solidFill>
                <a:latin typeface="Martel Sans Light" pitchFamily="34" charset="0"/>
                <a:ea typeface="Martel Sans Light" pitchFamily="34" charset="-122"/>
                <a:cs typeface="Martel Sans Light" pitchFamily="34" charset="-120"/>
              </a:rPr>
              <a:t>Size equals the largest member's size</a:t>
            </a:r>
            <a:endParaRPr lang="en-US" sz="1550" dirty="0"/>
          </a:p>
        </p:txBody>
      </p:sp>
      <p:sp>
        <p:nvSpPr>
          <p:cNvPr id="11" name="Text 9"/>
          <p:cNvSpPr/>
          <p:nvPr/>
        </p:nvSpPr>
        <p:spPr>
          <a:xfrm>
            <a:off x="710684" y="6948607"/>
            <a:ext cx="13209032" cy="324922"/>
          </a:xfrm>
          <a:prstGeom prst="rect">
            <a:avLst/>
          </a:prstGeom>
          <a:noFill/>
          <a:ln/>
        </p:spPr>
        <p:txBody>
          <a:bodyPr wrap="none" lIns="0" tIns="0" rIns="0" bIns="0" rtlCol="0" anchor="t"/>
          <a:lstStyle/>
          <a:p>
            <a:pPr marL="342900" indent="-342900">
              <a:lnSpc>
                <a:spcPts val="2550"/>
              </a:lnSpc>
              <a:buSzPct val="100000"/>
              <a:buChar char="•"/>
            </a:pPr>
            <a:r>
              <a:rPr lang="en-US" sz="1550" dirty="0">
                <a:solidFill>
                  <a:srgbClr val="D9E1FF"/>
                </a:solidFill>
                <a:latin typeface="Martel Sans Light" pitchFamily="34" charset="0"/>
                <a:ea typeface="Martel Sans Light" pitchFamily="34" charset="-122"/>
                <a:cs typeface="Martel Sans Light" pitchFamily="34" charset="-120"/>
              </a:rPr>
              <a:t>Only one member can be used at a time</a:t>
            </a:r>
            <a:endParaRPr lang="en-US" sz="1550" dirty="0"/>
          </a:p>
        </p:txBody>
      </p:sp>
      <p:sp>
        <p:nvSpPr>
          <p:cNvPr id="12" name="Text 10"/>
          <p:cNvSpPr/>
          <p:nvPr/>
        </p:nvSpPr>
        <p:spPr>
          <a:xfrm>
            <a:off x="710684" y="7344489"/>
            <a:ext cx="13209032" cy="324922"/>
          </a:xfrm>
          <a:prstGeom prst="rect">
            <a:avLst/>
          </a:prstGeom>
          <a:noFill/>
          <a:ln/>
        </p:spPr>
        <p:txBody>
          <a:bodyPr wrap="none" lIns="0" tIns="0" rIns="0" bIns="0" rtlCol="0" anchor="t"/>
          <a:lstStyle/>
          <a:p>
            <a:pPr marL="342900" indent="-342900">
              <a:lnSpc>
                <a:spcPts val="2550"/>
              </a:lnSpc>
              <a:buSzPct val="100000"/>
              <a:buChar char="•"/>
            </a:pPr>
            <a:r>
              <a:rPr lang="en-US" sz="1550" dirty="0">
                <a:solidFill>
                  <a:srgbClr val="D9E1FF"/>
                </a:solidFill>
                <a:latin typeface="Martel Sans Light" pitchFamily="34" charset="0"/>
                <a:ea typeface="Martel Sans Light" pitchFamily="34" charset="-122"/>
                <a:cs typeface="Martel Sans Light" pitchFamily="34" charset="-120"/>
              </a:rPr>
              <a:t>Commonly used in embedded systems and device drivers</a:t>
            </a:r>
            <a:endParaRPr lang="en-US" sz="15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728543" y="573286"/>
            <a:ext cx="8387239" cy="612219"/>
          </a:xfrm>
          <a:prstGeom prst="rect">
            <a:avLst/>
          </a:prstGeom>
          <a:noFill/>
          <a:ln/>
        </p:spPr>
        <p:txBody>
          <a:bodyPr wrap="none" lIns="0" tIns="0" rIns="0" bIns="0" rtlCol="0" anchor="t"/>
          <a:lstStyle/>
          <a:p>
            <a:pPr marL="0" indent="0">
              <a:lnSpc>
                <a:spcPts val="4800"/>
              </a:lnSpc>
              <a:buNone/>
            </a:pPr>
            <a:r>
              <a:rPr lang="en-US" sz="3850" dirty="0">
                <a:solidFill>
                  <a:srgbClr val="FFFFFF"/>
                </a:solidFill>
                <a:latin typeface="Kanit" pitchFamily="34" charset="0"/>
                <a:ea typeface="Kanit" pitchFamily="34" charset="-122"/>
                <a:cs typeface="Kanit" pitchFamily="34" charset="-120"/>
              </a:rPr>
              <a:t>Structure vs Union: Memory Allocation</a:t>
            </a:r>
            <a:endParaRPr lang="en-US" sz="3850" dirty="0"/>
          </a:p>
        </p:txBody>
      </p:sp>
      <p:pic>
        <p:nvPicPr>
          <p:cNvPr id="3" name="Image 0" descr="preencoded.png"/>
          <p:cNvPicPr>
            <a:picLocks noChangeAspect="1"/>
          </p:cNvPicPr>
          <p:nvPr/>
        </p:nvPicPr>
        <p:blipFill>
          <a:blip r:embed="rId3"/>
          <a:stretch>
            <a:fillRect/>
          </a:stretch>
        </p:blipFill>
        <p:spPr>
          <a:xfrm>
            <a:off x="728543" y="1601748"/>
            <a:ext cx="8231267" cy="5487472"/>
          </a:xfrm>
          <a:prstGeom prst="rect">
            <a:avLst/>
          </a:prstGeom>
        </p:spPr>
      </p:pic>
      <p:sp>
        <p:nvSpPr>
          <p:cNvPr id="4" name="Text 1"/>
          <p:cNvSpPr/>
          <p:nvPr/>
        </p:nvSpPr>
        <p:spPr>
          <a:xfrm>
            <a:off x="728543" y="7323296"/>
            <a:ext cx="13173313" cy="332899"/>
          </a:xfrm>
          <a:prstGeom prst="rect">
            <a:avLst/>
          </a:prstGeom>
          <a:noFill/>
          <a:ln/>
        </p:spPr>
        <p:txBody>
          <a:bodyPr wrap="none" lIns="0" tIns="0" rIns="0" bIns="0" rtlCol="0" anchor="t"/>
          <a:lstStyle/>
          <a:p>
            <a:pPr marL="0" indent="0">
              <a:lnSpc>
                <a:spcPts val="2600"/>
              </a:lnSpc>
              <a:buNone/>
            </a:pPr>
            <a:endParaRPr lang="en-US" sz="16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837724" y="1542693"/>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Kanit" pitchFamily="34" charset="0"/>
                <a:ea typeface="Kanit" pitchFamily="34" charset="-122"/>
                <a:cs typeface="Kanit" pitchFamily="34" charset="-120"/>
              </a:rPr>
              <a:t>Union Syntax</a:t>
            </a:r>
            <a:endParaRPr lang="en-US" sz="4400" dirty="0"/>
          </a:p>
        </p:txBody>
      </p:sp>
      <p:sp>
        <p:nvSpPr>
          <p:cNvPr id="3" name="Text 1"/>
          <p:cNvSpPr/>
          <p:nvPr/>
        </p:nvSpPr>
        <p:spPr>
          <a:xfrm>
            <a:off x="837724" y="2725460"/>
            <a:ext cx="12954952" cy="383024"/>
          </a:xfrm>
          <a:prstGeom prst="rect">
            <a:avLst/>
          </a:prstGeom>
          <a:noFill/>
          <a:ln/>
        </p:spPr>
        <p:txBody>
          <a:bodyPr wrap="none" lIns="0" tIns="0" rIns="0" bIns="0" rtlCol="0" anchor="t"/>
          <a:lstStyle/>
          <a:p>
            <a:pPr marL="0" indent="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A union definition specifies its structure and members:</a:t>
            </a:r>
            <a:endParaRPr lang="en-US" sz="1850" dirty="0"/>
          </a:p>
        </p:txBody>
      </p:sp>
      <p:sp>
        <p:nvSpPr>
          <p:cNvPr id="4" name="Shape 2"/>
          <p:cNvSpPr/>
          <p:nvPr/>
        </p:nvSpPr>
        <p:spPr>
          <a:xfrm>
            <a:off x="837724" y="3377684"/>
            <a:ext cx="12954952" cy="2656999"/>
          </a:xfrm>
          <a:prstGeom prst="roundRect">
            <a:avLst>
              <a:gd name="adj" fmla="val 1351"/>
            </a:avLst>
          </a:prstGeom>
          <a:solidFill>
            <a:srgbClr val="4C0107"/>
          </a:solidFill>
          <a:ln/>
        </p:spPr>
      </p:sp>
      <p:sp>
        <p:nvSpPr>
          <p:cNvPr id="5" name="Shape 3"/>
          <p:cNvSpPr/>
          <p:nvPr/>
        </p:nvSpPr>
        <p:spPr>
          <a:xfrm>
            <a:off x="825818" y="3377684"/>
            <a:ext cx="12978765" cy="2656999"/>
          </a:xfrm>
          <a:prstGeom prst="roundRect">
            <a:avLst>
              <a:gd name="adj" fmla="val 1351"/>
            </a:avLst>
          </a:prstGeom>
          <a:solidFill>
            <a:srgbClr val="4C0107"/>
          </a:solidFill>
          <a:ln/>
        </p:spPr>
      </p:sp>
      <p:sp>
        <p:nvSpPr>
          <p:cNvPr id="6" name="Text 4"/>
          <p:cNvSpPr/>
          <p:nvPr/>
        </p:nvSpPr>
        <p:spPr>
          <a:xfrm>
            <a:off x="1065133" y="3557111"/>
            <a:ext cx="12500134" cy="2298144"/>
          </a:xfrm>
          <a:prstGeom prst="rect">
            <a:avLst/>
          </a:prstGeom>
          <a:noFill/>
          <a:ln/>
        </p:spPr>
        <p:txBody>
          <a:bodyPr wrap="square" lIns="0" tIns="0" rIns="0" bIns="0" rtlCol="0" anchor="t"/>
          <a:lstStyle/>
          <a:p>
            <a:pPr marL="0" indent="0">
              <a:lnSpc>
                <a:spcPts val="3000"/>
              </a:lnSpc>
              <a:buNone/>
            </a:pPr>
            <a:r>
              <a:rPr lang="en-US" sz="1850" dirty="0">
                <a:solidFill>
                  <a:srgbClr val="D9E1FF"/>
                </a:solidFill>
                <a:highlight>
                  <a:srgbClr val="4C0107"/>
                </a:highlight>
                <a:latin typeface="Consolas Light" pitchFamily="34" charset="0"/>
                <a:ea typeface="Consolas Light" pitchFamily="34" charset="-122"/>
                <a:cs typeface="Consolas Light" pitchFamily="34" charset="-120"/>
              </a:rPr>
              <a:t>union union_name {</a:t>
            </a:r>
            <a:endParaRPr lang="en-US" sz="1850" dirty="0"/>
          </a:p>
          <a:p>
            <a:pPr marL="0" indent="0">
              <a:lnSpc>
                <a:spcPts val="3000"/>
              </a:lnSpc>
              <a:buNone/>
            </a:pPr>
            <a:r>
              <a:rPr lang="en-US" sz="1850" dirty="0">
                <a:solidFill>
                  <a:srgbClr val="D9E1FF"/>
                </a:solidFill>
                <a:highlight>
                  <a:srgbClr val="4C0107"/>
                </a:highlight>
                <a:latin typeface="Consolas Light" pitchFamily="34" charset="0"/>
                <a:ea typeface="Consolas Light" pitchFamily="34" charset="-122"/>
                <a:cs typeface="Consolas Light" pitchFamily="34" charset="-120"/>
              </a:rPr>
              <a:t>    data_type member1;</a:t>
            </a:r>
            <a:endParaRPr lang="en-US" sz="1850" dirty="0"/>
          </a:p>
          <a:p>
            <a:pPr marL="0" indent="0">
              <a:lnSpc>
                <a:spcPts val="3000"/>
              </a:lnSpc>
              <a:buNone/>
            </a:pPr>
            <a:r>
              <a:rPr lang="en-US" sz="1850" dirty="0">
                <a:solidFill>
                  <a:srgbClr val="D9E1FF"/>
                </a:solidFill>
                <a:highlight>
                  <a:srgbClr val="4C0107"/>
                </a:highlight>
                <a:latin typeface="Consolas Light" pitchFamily="34" charset="0"/>
                <a:ea typeface="Consolas Light" pitchFamily="34" charset="-122"/>
                <a:cs typeface="Consolas Light" pitchFamily="34" charset="-120"/>
              </a:rPr>
              <a:t>    data_type member2;</a:t>
            </a:r>
            <a:endParaRPr lang="en-US" sz="1850" dirty="0"/>
          </a:p>
          <a:p>
            <a:pPr marL="0" indent="0">
              <a:lnSpc>
                <a:spcPts val="3000"/>
              </a:lnSpc>
              <a:buNone/>
            </a:pPr>
            <a:r>
              <a:rPr lang="en-US" sz="1850" dirty="0">
                <a:solidFill>
                  <a:srgbClr val="D9E1FF"/>
                </a:solidFill>
                <a:highlight>
                  <a:srgbClr val="4C0107"/>
                </a:highlight>
                <a:latin typeface="Consolas Light" pitchFamily="34" charset="0"/>
                <a:ea typeface="Consolas Light" pitchFamily="34" charset="-122"/>
                <a:cs typeface="Consolas Light" pitchFamily="34" charset="-120"/>
              </a:rPr>
              <a:t>    /* ... */</a:t>
            </a:r>
            <a:endParaRPr lang="en-US" sz="1850" dirty="0"/>
          </a:p>
          <a:p>
            <a:pPr marL="0" indent="0">
              <a:lnSpc>
                <a:spcPts val="3000"/>
              </a:lnSpc>
              <a:buNone/>
            </a:pPr>
            <a:r>
              <a:rPr lang="en-US" sz="1850" dirty="0">
                <a:solidFill>
                  <a:srgbClr val="D9E1FF"/>
                </a:solidFill>
                <a:highlight>
                  <a:srgbClr val="4C0107"/>
                </a:highlight>
                <a:latin typeface="Consolas Light" pitchFamily="34" charset="0"/>
                <a:ea typeface="Consolas Light" pitchFamily="34" charset="-122"/>
                <a:cs typeface="Consolas Light" pitchFamily="34" charset="-120"/>
              </a:rPr>
              <a:t>    data_type memberN;</a:t>
            </a:r>
            <a:endParaRPr lang="en-US" sz="1850" dirty="0"/>
          </a:p>
          <a:p>
            <a:pPr marL="0" indent="0">
              <a:lnSpc>
                <a:spcPts val="3000"/>
              </a:lnSpc>
              <a:buNone/>
            </a:pPr>
            <a:r>
              <a:rPr lang="en-US" sz="1850" dirty="0">
                <a:solidFill>
                  <a:srgbClr val="D9E1FF"/>
                </a:solidFill>
                <a:highlight>
                  <a:srgbClr val="4C0107"/>
                </a:highlight>
                <a:latin typeface="Consolas Light" pitchFamily="34" charset="0"/>
                <a:ea typeface="Consolas Light" pitchFamily="34" charset="-122"/>
                <a:cs typeface="Consolas Light" pitchFamily="34" charset="-120"/>
              </a:rPr>
              <a:t>};</a:t>
            </a:r>
            <a:endParaRPr lang="en-US" sz="1850" dirty="0"/>
          </a:p>
        </p:txBody>
      </p:sp>
      <p:sp>
        <p:nvSpPr>
          <p:cNvPr id="7" name="Text 5"/>
          <p:cNvSpPr/>
          <p:nvPr/>
        </p:nvSpPr>
        <p:spPr>
          <a:xfrm>
            <a:off x="837724" y="6303883"/>
            <a:ext cx="12954952" cy="383024"/>
          </a:xfrm>
          <a:prstGeom prst="rect">
            <a:avLst/>
          </a:prstGeom>
          <a:noFill/>
          <a:ln/>
        </p:spPr>
        <p:txBody>
          <a:bodyPr wrap="none" lIns="0" tIns="0" rIns="0" bIns="0" rtlCol="0" anchor="t"/>
          <a:lstStyle/>
          <a:p>
            <a:pPr marL="0" indent="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Remember that all members share the same memory space, and only one member can hold a value at a time.</a:t>
            </a:r>
            <a:endParaRPr lang="en-US" sz="18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704374" y="554236"/>
            <a:ext cx="4735235" cy="591860"/>
          </a:xfrm>
          <a:prstGeom prst="rect">
            <a:avLst/>
          </a:prstGeom>
          <a:noFill/>
          <a:ln/>
        </p:spPr>
        <p:txBody>
          <a:bodyPr wrap="none" lIns="0" tIns="0" rIns="0" bIns="0" rtlCol="0" anchor="t"/>
          <a:lstStyle/>
          <a:p>
            <a:pPr marL="0" indent="0">
              <a:lnSpc>
                <a:spcPts val="4650"/>
              </a:lnSpc>
              <a:buNone/>
            </a:pPr>
            <a:r>
              <a:rPr lang="en-US" sz="3700" dirty="0">
                <a:solidFill>
                  <a:srgbClr val="FFFFFF"/>
                </a:solidFill>
                <a:latin typeface="Kanit" pitchFamily="34" charset="0"/>
                <a:ea typeface="Kanit" pitchFamily="34" charset="-122"/>
                <a:cs typeface="Kanit" pitchFamily="34" charset="-120"/>
              </a:rPr>
              <a:t>Union Example in C</a:t>
            </a:r>
            <a:endParaRPr lang="en-US" sz="3700" dirty="0"/>
          </a:p>
        </p:txBody>
      </p:sp>
      <p:sp>
        <p:nvSpPr>
          <p:cNvPr id="3" name="Shape 1"/>
          <p:cNvSpPr/>
          <p:nvPr/>
        </p:nvSpPr>
        <p:spPr>
          <a:xfrm>
            <a:off x="704374" y="1674257"/>
            <a:ext cx="6365319" cy="5774769"/>
          </a:xfrm>
          <a:prstGeom prst="roundRect">
            <a:avLst>
              <a:gd name="adj" fmla="val 523"/>
            </a:avLst>
          </a:prstGeom>
          <a:solidFill>
            <a:srgbClr val="4C0107"/>
          </a:solidFill>
          <a:ln/>
        </p:spPr>
      </p:sp>
      <p:sp>
        <p:nvSpPr>
          <p:cNvPr id="4" name="Shape 2"/>
          <p:cNvSpPr/>
          <p:nvPr/>
        </p:nvSpPr>
        <p:spPr>
          <a:xfrm>
            <a:off x="694373" y="1674257"/>
            <a:ext cx="6385322" cy="5774769"/>
          </a:xfrm>
          <a:prstGeom prst="roundRect">
            <a:avLst>
              <a:gd name="adj" fmla="val 523"/>
            </a:avLst>
          </a:prstGeom>
          <a:solidFill>
            <a:srgbClr val="4C0107"/>
          </a:solidFill>
          <a:ln/>
        </p:spPr>
      </p:sp>
      <p:sp>
        <p:nvSpPr>
          <p:cNvPr id="5" name="Text 3"/>
          <p:cNvSpPr/>
          <p:nvPr/>
        </p:nvSpPr>
        <p:spPr>
          <a:xfrm>
            <a:off x="895588" y="1825109"/>
            <a:ext cx="5982891" cy="5473065"/>
          </a:xfrm>
          <a:prstGeom prst="rect">
            <a:avLst/>
          </a:prstGeom>
          <a:noFill/>
          <a:ln/>
        </p:spPr>
        <p:txBody>
          <a:bodyPr wrap="square" lIns="0" tIns="0" rIns="0" bIns="0" rtlCol="0" anchor="t"/>
          <a:lstStyle/>
          <a:p>
            <a:pPr marL="0" indent="0">
              <a:lnSpc>
                <a:spcPts val="2500"/>
              </a:lnSpc>
              <a:buNone/>
            </a:pPr>
            <a:r>
              <a:rPr lang="en-US" sz="1550" dirty="0">
                <a:solidFill>
                  <a:srgbClr val="D9E1FF"/>
                </a:solidFill>
                <a:highlight>
                  <a:srgbClr val="4C0107"/>
                </a:highlight>
                <a:latin typeface="Consolas Light" pitchFamily="34" charset="0"/>
                <a:ea typeface="Consolas Light" pitchFamily="34" charset="-122"/>
                <a:cs typeface="Consolas Light" pitchFamily="34" charset="-120"/>
              </a:rPr>
              <a:t>union Data {</a:t>
            </a:r>
            <a:endParaRPr lang="en-US" sz="1550" dirty="0"/>
          </a:p>
          <a:p>
            <a:pPr marL="0" indent="0">
              <a:lnSpc>
                <a:spcPts val="2500"/>
              </a:lnSpc>
              <a:buNone/>
            </a:pPr>
            <a:r>
              <a:rPr lang="en-US" sz="1550" dirty="0">
                <a:solidFill>
                  <a:srgbClr val="D9E1FF"/>
                </a:solidFill>
                <a:highlight>
                  <a:srgbClr val="4C0107"/>
                </a:highlight>
                <a:latin typeface="Consolas Light" pitchFamily="34" charset="0"/>
                <a:ea typeface="Consolas Light" pitchFamily="34" charset="-122"/>
                <a:cs typeface="Consolas Light" pitchFamily="34" charset="-120"/>
              </a:rPr>
              <a:t>    int id;        // 4 bytes</a:t>
            </a:r>
            <a:endParaRPr lang="en-US" sz="1550" dirty="0"/>
          </a:p>
          <a:p>
            <a:pPr marL="0" indent="0">
              <a:lnSpc>
                <a:spcPts val="2500"/>
              </a:lnSpc>
              <a:buNone/>
            </a:pPr>
            <a:r>
              <a:rPr lang="en-US" sz="1550" dirty="0">
                <a:solidFill>
                  <a:srgbClr val="D9E1FF"/>
                </a:solidFill>
                <a:highlight>
                  <a:srgbClr val="4C0107"/>
                </a:highlight>
                <a:latin typeface="Consolas Light" pitchFamily="34" charset="0"/>
                <a:ea typeface="Consolas Light" pitchFamily="34" charset="-122"/>
                <a:cs typeface="Consolas Light" pitchFamily="34" charset="-120"/>
              </a:rPr>
              <a:t>    double price;  // 8 bytes</a:t>
            </a:r>
            <a:endParaRPr lang="en-US" sz="1550" dirty="0"/>
          </a:p>
          <a:p>
            <a:pPr marL="0" indent="0">
              <a:lnSpc>
                <a:spcPts val="2500"/>
              </a:lnSpc>
              <a:buNone/>
            </a:pPr>
            <a:r>
              <a:rPr lang="en-US" sz="1550" dirty="0">
                <a:solidFill>
                  <a:srgbClr val="D9E1FF"/>
                </a:solidFill>
                <a:highlight>
                  <a:srgbClr val="4C0107"/>
                </a:highlight>
                <a:latin typeface="Consolas Light" pitchFamily="34" charset="0"/>
                <a:ea typeface="Consolas Light" pitchFamily="34" charset="-122"/>
                <a:cs typeface="Consolas Light" pitchFamily="34" charset="-120"/>
              </a:rPr>
              <a:t>    char name[20]; // 20 bytes</a:t>
            </a:r>
            <a:endParaRPr lang="en-US" sz="1550" dirty="0"/>
          </a:p>
          <a:p>
            <a:pPr marL="0" indent="0">
              <a:lnSpc>
                <a:spcPts val="2500"/>
              </a:lnSpc>
              <a:buNone/>
            </a:pPr>
            <a:r>
              <a:rPr lang="en-US" sz="1550" dirty="0">
                <a:solidFill>
                  <a:srgbClr val="D9E1FF"/>
                </a:solidFill>
                <a:highlight>
                  <a:srgbClr val="4C0107"/>
                </a:highlight>
                <a:latin typeface="Consolas Light" pitchFamily="34" charset="0"/>
                <a:ea typeface="Consolas Light" pitchFamily="34" charset="-122"/>
                <a:cs typeface="Consolas Light" pitchFamily="34" charset="-120"/>
              </a:rPr>
              <a:t>} item;</a:t>
            </a:r>
            <a:endParaRPr lang="en-US" sz="1550" dirty="0"/>
          </a:p>
          <a:p>
            <a:pPr marL="0" indent="0">
              <a:lnSpc>
                <a:spcPts val="2500"/>
              </a:lnSpc>
              <a:buNone/>
            </a:pPr>
            <a:endParaRPr lang="en-US" sz="1550" dirty="0"/>
          </a:p>
          <a:p>
            <a:pPr marL="0" indent="0">
              <a:lnSpc>
                <a:spcPts val="2500"/>
              </a:lnSpc>
              <a:buNone/>
            </a:pPr>
            <a:r>
              <a:rPr lang="en-US" sz="1550" dirty="0">
                <a:solidFill>
                  <a:srgbClr val="D9E1FF"/>
                </a:solidFill>
                <a:highlight>
                  <a:srgbClr val="4C0107"/>
                </a:highlight>
                <a:latin typeface="Consolas Light" pitchFamily="34" charset="0"/>
                <a:ea typeface="Consolas Light" pitchFamily="34" charset="-122"/>
                <a:cs typeface="Consolas Light" pitchFamily="34" charset="-120"/>
              </a:rPr>
              <a:t>// Using the union</a:t>
            </a:r>
            <a:endParaRPr lang="en-US" sz="1550" dirty="0"/>
          </a:p>
          <a:p>
            <a:pPr marL="0" indent="0">
              <a:lnSpc>
                <a:spcPts val="2500"/>
              </a:lnSpc>
              <a:buNone/>
            </a:pPr>
            <a:r>
              <a:rPr lang="en-US" sz="1550" dirty="0">
                <a:solidFill>
                  <a:srgbClr val="D9E1FF"/>
                </a:solidFill>
                <a:highlight>
                  <a:srgbClr val="4C0107"/>
                </a:highlight>
                <a:latin typeface="Consolas Light" pitchFamily="34" charset="0"/>
                <a:ea typeface="Consolas Light" pitchFamily="34" charset="-122"/>
                <a:cs typeface="Consolas Light" pitchFamily="34" charset="-120"/>
              </a:rPr>
              <a:t>int main() {</a:t>
            </a:r>
            <a:endParaRPr lang="en-US" sz="1550" dirty="0"/>
          </a:p>
          <a:p>
            <a:pPr marL="0" indent="0">
              <a:lnSpc>
                <a:spcPts val="2500"/>
              </a:lnSpc>
              <a:buNone/>
            </a:pPr>
            <a:r>
              <a:rPr lang="en-US" sz="1550" dirty="0">
                <a:solidFill>
                  <a:srgbClr val="D9E1FF"/>
                </a:solidFill>
                <a:highlight>
                  <a:srgbClr val="4C0107"/>
                </a:highlight>
                <a:latin typeface="Consolas Light" pitchFamily="34" charset="0"/>
                <a:ea typeface="Consolas Light" pitchFamily="34" charset="-122"/>
                <a:cs typeface="Consolas Light" pitchFamily="34" charset="-120"/>
              </a:rPr>
              <a:t>    item.id = 42;</a:t>
            </a:r>
            <a:endParaRPr lang="en-US" sz="1550" dirty="0"/>
          </a:p>
          <a:p>
            <a:pPr marL="0" indent="0">
              <a:lnSpc>
                <a:spcPts val="2500"/>
              </a:lnSpc>
              <a:buNone/>
            </a:pPr>
            <a:r>
              <a:rPr lang="en-US" sz="1550" dirty="0">
                <a:solidFill>
                  <a:srgbClr val="D9E1FF"/>
                </a:solidFill>
                <a:highlight>
                  <a:srgbClr val="4C0107"/>
                </a:highlight>
                <a:latin typeface="Consolas Light" pitchFamily="34" charset="0"/>
                <a:ea typeface="Consolas Light" pitchFamily="34" charset="-122"/>
                <a:cs typeface="Consolas Light" pitchFamily="34" charset="-120"/>
              </a:rPr>
              <a:t>    printf("ID: %d\n", item.id);</a:t>
            </a:r>
            <a:endParaRPr lang="en-US" sz="1550" dirty="0"/>
          </a:p>
          <a:p>
            <a:pPr marL="0" indent="0">
              <a:lnSpc>
                <a:spcPts val="2500"/>
              </a:lnSpc>
              <a:buNone/>
            </a:pPr>
            <a:r>
              <a:rPr lang="en-US" sz="1550" dirty="0">
                <a:solidFill>
                  <a:srgbClr val="D9E1FF"/>
                </a:solidFill>
                <a:highlight>
                  <a:srgbClr val="4C0107"/>
                </a:highlight>
                <a:latin typeface="Consolas Light" pitchFamily="34" charset="0"/>
                <a:ea typeface="Consolas Light" pitchFamily="34" charset="-122"/>
                <a:cs typeface="Consolas Light" pitchFamily="34" charset="-120"/>
              </a:rPr>
              <a:t>    </a:t>
            </a:r>
            <a:endParaRPr lang="en-US" sz="1550" dirty="0"/>
          </a:p>
          <a:p>
            <a:pPr marL="0" indent="0">
              <a:lnSpc>
                <a:spcPts val="2500"/>
              </a:lnSpc>
              <a:buNone/>
            </a:pPr>
            <a:r>
              <a:rPr lang="en-US" sz="1550" dirty="0">
                <a:solidFill>
                  <a:srgbClr val="D9E1FF"/>
                </a:solidFill>
                <a:highlight>
                  <a:srgbClr val="4C0107"/>
                </a:highlight>
                <a:latin typeface="Consolas Light" pitchFamily="34" charset="0"/>
                <a:ea typeface="Consolas Light" pitchFamily="34" charset="-122"/>
                <a:cs typeface="Consolas Light" pitchFamily="34" charset="-120"/>
              </a:rPr>
              <a:t>    item.price = 17.99;</a:t>
            </a:r>
            <a:endParaRPr lang="en-US" sz="1550" dirty="0"/>
          </a:p>
          <a:p>
            <a:pPr marL="0" indent="0">
              <a:lnSpc>
                <a:spcPts val="2500"/>
              </a:lnSpc>
              <a:buNone/>
            </a:pPr>
            <a:r>
              <a:rPr lang="en-US" sz="1550" dirty="0">
                <a:solidFill>
                  <a:srgbClr val="D9E1FF"/>
                </a:solidFill>
                <a:highlight>
                  <a:srgbClr val="4C0107"/>
                </a:highlight>
                <a:latin typeface="Consolas Light" pitchFamily="34" charset="0"/>
                <a:ea typeface="Consolas Light" pitchFamily="34" charset="-122"/>
                <a:cs typeface="Consolas Light" pitchFamily="34" charset="-120"/>
              </a:rPr>
              <a:t>    printf("Price: %.2f\n", item.price);</a:t>
            </a:r>
            <a:endParaRPr lang="en-US" sz="1550" dirty="0"/>
          </a:p>
          <a:p>
            <a:pPr marL="0" indent="0">
              <a:lnSpc>
                <a:spcPts val="2500"/>
              </a:lnSpc>
              <a:buNone/>
            </a:pPr>
            <a:r>
              <a:rPr lang="en-US" sz="1550" dirty="0">
                <a:solidFill>
                  <a:srgbClr val="D9E1FF"/>
                </a:solidFill>
                <a:highlight>
                  <a:srgbClr val="4C0107"/>
                </a:highlight>
                <a:latin typeface="Consolas Light" pitchFamily="34" charset="0"/>
                <a:ea typeface="Consolas Light" pitchFamily="34" charset="-122"/>
                <a:cs typeface="Consolas Light" pitchFamily="34" charset="-120"/>
              </a:rPr>
              <a:t>    </a:t>
            </a:r>
            <a:endParaRPr lang="en-US" sz="1550" dirty="0"/>
          </a:p>
          <a:p>
            <a:pPr marL="0" indent="0">
              <a:lnSpc>
                <a:spcPts val="2500"/>
              </a:lnSpc>
              <a:buNone/>
            </a:pPr>
            <a:r>
              <a:rPr lang="en-US" sz="1550" dirty="0">
                <a:solidFill>
                  <a:srgbClr val="D9E1FF"/>
                </a:solidFill>
                <a:highlight>
                  <a:srgbClr val="4C0107"/>
                </a:highlight>
                <a:latin typeface="Consolas Light" pitchFamily="34" charset="0"/>
                <a:ea typeface="Consolas Light" pitchFamily="34" charset="-122"/>
                <a:cs typeface="Consolas Light" pitchFamily="34" charset="-120"/>
              </a:rPr>
              <a:t>    strcpy(item.name, "Product");</a:t>
            </a:r>
            <a:endParaRPr lang="en-US" sz="1550" dirty="0"/>
          </a:p>
          <a:p>
            <a:pPr marL="0" indent="0">
              <a:lnSpc>
                <a:spcPts val="2500"/>
              </a:lnSpc>
              <a:buNone/>
            </a:pPr>
            <a:r>
              <a:rPr lang="en-US" sz="1550" dirty="0">
                <a:solidFill>
                  <a:srgbClr val="D9E1FF"/>
                </a:solidFill>
                <a:highlight>
                  <a:srgbClr val="4C0107"/>
                </a:highlight>
                <a:latin typeface="Consolas Light" pitchFamily="34" charset="0"/>
                <a:ea typeface="Consolas Light" pitchFamily="34" charset="-122"/>
                <a:cs typeface="Consolas Light" pitchFamily="34" charset="-120"/>
              </a:rPr>
              <a:t>    printf("Name: %s\n", item.name);</a:t>
            </a:r>
            <a:endParaRPr lang="en-US" sz="1550" dirty="0"/>
          </a:p>
          <a:p>
            <a:pPr marL="0" indent="0">
              <a:lnSpc>
                <a:spcPts val="2500"/>
              </a:lnSpc>
              <a:buNone/>
            </a:pPr>
            <a:r>
              <a:rPr lang="en-US" sz="1550" dirty="0">
                <a:solidFill>
                  <a:srgbClr val="D9E1FF"/>
                </a:solidFill>
                <a:highlight>
                  <a:srgbClr val="4C0107"/>
                </a:highlight>
                <a:latin typeface="Consolas Light" pitchFamily="34" charset="0"/>
                <a:ea typeface="Consolas Light" pitchFamily="34" charset="-122"/>
                <a:cs typeface="Consolas Light" pitchFamily="34" charset="-120"/>
              </a:rPr>
              <a:t>}</a:t>
            </a:r>
            <a:endParaRPr lang="en-US" sz="1550" dirty="0"/>
          </a:p>
        </p:txBody>
      </p:sp>
      <p:sp>
        <p:nvSpPr>
          <p:cNvPr id="6" name="Text 4"/>
          <p:cNvSpPr/>
          <p:nvPr/>
        </p:nvSpPr>
        <p:spPr>
          <a:xfrm>
            <a:off x="7568327" y="1649135"/>
            <a:ext cx="2367558" cy="295989"/>
          </a:xfrm>
          <a:prstGeom prst="rect">
            <a:avLst/>
          </a:prstGeom>
          <a:noFill/>
          <a:ln/>
        </p:spPr>
        <p:txBody>
          <a:bodyPr wrap="none" lIns="0" tIns="0" rIns="0" bIns="0" rtlCol="0" anchor="t"/>
          <a:lstStyle/>
          <a:p>
            <a:pPr marL="0" indent="0">
              <a:lnSpc>
                <a:spcPts val="2300"/>
              </a:lnSpc>
              <a:buNone/>
            </a:pPr>
            <a:r>
              <a:rPr lang="en-US" sz="1850" dirty="0">
                <a:solidFill>
                  <a:srgbClr val="FFFFFF"/>
                </a:solidFill>
                <a:latin typeface="Kanit" pitchFamily="34" charset="0"/>
                <a:ea typeface="Kanit" pitchFamily="34" charset="-122"/>
                <a:cs typeface="Kanit" pitchFamily="34" charset="-120"/>
              </a:rPr>
              <a:t>Key Points</a:t>
            </a:r>
            <a:endParaRPr lang="en-US" sz="1850" dirty="0"/>
          </a:p>
        </p:txBody>
      </p:sp>
      <p:sp>
        <p:nvSpPr>
          <p:cNvPr id="7" name="Text 5"/>
          <p:cNvSpPr/>
          <p:nvPr/>
        </p:nvSpPr>
        <p:spPr>
          <a:xfrm>
            <a:off x="7568327" y="2146340"/>
            <a:ext cx="6365319" cy="321945"/>
          </a:xfrm>
          <a:prstGeom prst="rect">
            <a:avLst/>
          </a:prstGeom>
          <a:noFill/>
          <a:ln/>
        </p:spPr>
        <p:txBody>
          <a:bodyPr wrap="none" lIns="0" tIns="0" rIns="0" bIns="0" rtlCol="0" anchor="t"/>
          <a:lstStyle/>
          <a:p>
            <a:pPr marL="342900" indent="-342900">
              <a:lnSpc>
                <a:spcPts val="2500"/>
              </a:lnSpc>
              <a:buSzPct val="100000"/>
              <a:buChar char="•"/>
            </a:pPr>
            <a:r>
              <a:rPr lang="en-US" sz="1550" dirty="0">
                <a:solidFill>
                  <a:srgbClr val="D9E1FF"/>
                </a:solidFill>
                <a:latin typeface="Martel Sans Light" pitchFamily="34" charset="0"/>
                <a:ea typeface="Martel Sans Light" pitchFamily="34" charset="-122"/>
                <a:cs typeface="Martel Sans Light" pitchFamily="34" charset="-120"/>
              </a:rPr>
              <a:t>This union occupies 20 bytes (size of largest member)</a:t>
            </a:r>
            <a:endParaRPr lang="en-US" sz="1550" dirty="0"/>
          </a:p>
        </p:txBody>
      </p:sp>
      <p:sp>
        <p:nvSpPr>
          <p:cNvPr id="8" name="Text 6"/>
          <p:cNvSpPr/>
          <p:nvPr/>
        </p:nvSpPr>
        <p:spPr>
          <a:xfrm>
            <a:off x="7568327" y="2538651"/>
            <a:ext cx="6365319" cy="321945"/>
          </a:xfrm>
          <a:prstGeom prst="rect">
            <a:avLst/>
          </a:prstGeom>
          <a:noFill/>
          <a:ln/>
        </p:spPr>
        <p:txBody>
          <a:bodyPr wrap="none" lIns="0" tIns="0" rIns="0" bIns="0" rtlCol="0" anchor="t"/>
          <a:lstStyle/>
          <a:p>
            <a:pPr marL="342900" indent="-342900">
              <a:lnSpc>
                <a:spcPts val="2500"/>
              </a:lnSpc>
              <a:buSzPct val="100000"/>
              <a:buChar char="•"/>
            </a:pPr>
            <a:r>
              <a:rPr lang="en-US" sz="1550" dirty="0">
                <a:solidFill>
                  <a:srgbClr val="D9E1FF"/>
                </a:solidFill>
                <a:latin typeface="Martel Sans Light" pitchFamily="34" charset="0"/>
                <a:ea typeface="Martel Sans Light" pitchFamily="34" charset="-122"/>
                <a:cs typeface="Martel Sans Light" pitchFamily="34" charset="-120"/>
              </a:rPr>
              <a:t>Only one member can store value at a time</a:t>
            </a:r>
            <a:endParaRPr lang="en-US" sz="1550" dirty="0"/>
          </a:p>
        </p:txBody>
      </p:sp>
      <p:sp>
        <p:nvSpPr>
          <p:cNvPr id="9" name="Text 7"/>
          <p:cNvSpPr/>
          <p:nvPr/>
        </p:nvSpPr>
        <p:spPr>
          <a:xfrm>
            <a:off x="7568327" y="2930962"/>
            <a:ext cx="6365319" cy="643890"/>
          </a:xfrm>
          <a:prstGeom prst="rect">
            <a:avLst/>
          </a:prstGeom>
          <a:noFill/>
          <a:ln/>
        </p:spPr>
        <p:txBody>
          <a:bodyPr wrap="square" lIns="0" tIns="0" rIns="0" bIns="0" rtlCol="0" anchor="t"/>
          <a:lstStyle/>
          <a:p>
            <a:pPr marL="342900" indent="-342900">
              <a:lnSpc>
                <a:spcPts val="2500"/>
              </a:lnSpc>
              <a:buSzPct val="100000"/>
              <a:buChar char="•"/>
            </a:pPr>
            <a:r>
              <a:rPr lang="en-US" sz="1550" dirty="0">
                <a:solidFill>
                  <a:srgbClr val="D9E1FF"/>
                </a:solidFill>
                <a:latin typeface="Martel Sans Light" pitchFamily="34" charset="0"/>
                <a:ea typeface="Martel Sans Light" pitchFamily="34" charset="-122"/>
                <a:cs typeface="Martel Sans Light" pitchFamily="34" charset="-120"/>
              </a:rPr>
              <a:t>Accessing a different member than the last assigned will yield undefined behavior</a:t>
            </a:r>
            <a:endParaRPr lang="en-US" sz="1550" dirty="0"/>
          </a:p>
        </p:txBody>
      </p:sp>
      <p:sp>
        <p:nvSpPr>
          <p:cNvPr id="10" name="Text 8"/>
          <p:cNvSpPr/>
          <p:nvPr/>
        </p:nvSpPr>
        <p:spPr>
          <a:xfrm>
            <a:off x="7568327" y="3645218"/>
            <a:ext cx="6365319" cy="643890"/>
          </a:xfrm>
          <a:prstGeom prst="rect">
            <a:avLst/>
          </a:prstGeom>
          <a:noFill/>
          <a:ln/>
        </p:spPr>
        <p:txBody>
          <a:bodyPr wrap="square" lIns="0" tIns="0" rIns="0" bIns="0" rtlCol="0" anchor="t"/>
          <a:lstStyle/>
          <a:p>
            <a:pPr marL="342900" indent="-342900">
              <a:lnSpc>
                <a:spcPts val="2500"/>
              </a:lnSpc>
              <a:buSzPct val="100000"/>
              <a:buChar char="•"/>
            </a:pPr>
            <a:r>
              <a:rPr lang="en-US" sz="1550" dirty="0">
                <a:solidFill>
                  <a:srgbClr val="D9E1FF"/>
                </a:solidFill>
                <a:latin typeface="Martel Sans Light" pitchFamily="34" charset="0"/>
                <a:ea typeface="Martel Sans Light" pitchFamily="34" charset="-122"/>
                <a:cs typeface="Martel Sans Light" pitchFamily="34" charset="-120"/>
              </a:rPr>
              <a:t>Perfect for saving memory when variables are mutually exclusive</a:t>
            </a:r>
            <a:endParaRPr lang="en-US" sz="15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837724" y="2234565"/>
            <a:ext cx="10020419"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Kanit" pitchFamily="34" charset="0"/>
                <a:ea typeface="Kanit" pitchFamily="34" charset="-122"/>
                <a:cs typeface="Kanit" pitchFamily="34" charset="-120"/>
              </a:rPr>
              <a:t>Difference between Structure and Union</a:t>
            </a:r>
            <a:endParaRPr lang="en-US" sz="4400" dirty="0"/>
          </a:p>
        </p:txBody>
      </p:sp>
      <p:sp>
        <p:nvSpPr>
          <p:cNvPr id="3" name="Text 1"/>
          <p:cNvSpPr/>
          <p:nvPr/>
        </p:nvSpPr>
        <p:spPr>
          <a:xfrm>
            <a:off x="837724" y="3536871"/>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Kanit" pitchFamily="34" charset="0"/>
                <a:ea typeface="Kanit" pitchFamily="34" charset="-122"/>
                <a:cs typeface="Kanit" pitchFamily="34" charset="-120"/>
              </a:rPr>
              <a:t>Structure</a:t>
            </a:r>
            <a:endParaRPr lang="en-US" sz="2200" dirty="0"/>
          </a:p>
        </p:txBody>
      </p:sp>
      <p:sp>
        <p:nvSpPr>
          <p:cNvPr id="4" name="Text 2"/>
          <p:cNvSpPr/>
          <p:nvPr/>
        </p:nvSpPr>
        <p:spPr>
          <a:xfrm>
            <a:off x="837724" y="4128135"/>
            <a:ext cx="6185535"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9E1FF"/>
                </a:solidFill>
                <a:latin typeface="Martel Sans Light" pitchFamily="34" charset="0"/>
                <a:ea typeface="Martel Sans Light" pitchFamily="34" charset="-122"/>
                <a:cs typeface="Martel Sans Light" pitchFamily="34" charset="-120"/>
              </a:rPr>
              <a:t>Use </a:t>
            </a:r>
            <a:r>
              <a:rPr lang="en-US" sz="1850" b="1" dirty="0">
                <a:solidFill>
                  <a:srgbClr val="D9E1FF"/>
                </a:solidFill>
                <a:latin typeface="Martel Sans Light" pitchFamily="34" charset="0"/>
                <a:ea typeface="Martel Sans Light" pitchFamily="34" charset="-122"/>
                <a:cs typeface="Martel Sans Light" pitchFamily="34" charset="-120"/>
              </a:rPr>
              <a:t>struct</a:t>
            </a:r>
            <a:r>
              <a:rPr lang="en-US" sz="1850" dirty="0">
                <a:solidFill>
                  <a:srgbClr val="D9E1FF"/>
                </a:solidFill>
                <a:latin typeface="Martel Sans Light" pitchFamily="34" charset="0"/>
                <a:ea typeface="Martel Sans Light" pitchFamily="34" charset="-122"/>
                <a:cs typeface="Martel Sans Light" pitchFamily="34" charset="-120"/>
              </a:rPr>
              <a:t> keyword.</a:t>
            </a:r>
            <a:endParaRPr lang="en-US" sz="1850" dirty="0"/>
          </a:p>
        </p:txBody>
      </p:sp>
      <p:sp>
        <p:nvSpPr>
          <p:cNvPr id="5" name="Text 3"/>
          <p:cNvSpPr/>
          <p:nvPr/>
        </p:nvSpPr>
        <p:spPr>
          <a:xfrm>
            <a:off x="837724" y="4594860"/>
            <a:ext cx="6185535"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9E1FF"/>
                </a:solidFill>
                <a:latin typeface="Martel Sans Light" pitchFamily="34" charset="0"/>
                <a:ea typeface="Martel Sans Light" pitchFamily="34" charset="-122"/>
                <a:cs typeface="Martel Sans Light" pitchFamily="34" charset="-120"/>
              </a:rPr>
              <a:t>Occupies more memory.</a:t>
            </a:r>
            <a:endParaRPr lang="en-US" sz="1850" dirty="0"/>
          </a:p>
        </p:txBody>
      </p:sp>
      <p:sp>
        <p:nvSpPr>
          <p:cNvPr id="6" name="Text 4"/>
          <p:cNvSpPr/>
          <p:nvPr/>
        </p:nvSpPr>
        <p:spPr>
          <a:xfrm>
            <a:off x="837724" y="5061585"/>
            <a:ext cx="6185535"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9E1FF"/>
                </a:solidFill>
                <a:latin typeface="Martel Sans Light" pitchFamily="34" charset="0"/>
                <a:ea typeface="Martel Sans Light" pitchFamily="34" charset="-122"/>
                <a:cs typeface="Martel Sans Light" pitchFamily="34" charset="-120"/>
              </a:rPr>
              <a:t>Access all members at once.</a:t>
            </a:r>
            <a:endParaRPr lang="en-US" sz="1850" dirty="0"/>
          </a:p>
        </p:txBody>
      </p:sp>
      <p:sp>
        <p:nvSpPr>
          <p:cNvPr id="7" name="Text 5"/>
          <p:cNvSpPr/>
          <p:nvPr/>
        </p:nvSpPr>
        <p:spPr>
          <a:xfrm>
            <a:off x="837724" y="5528310"/>
            <a:ext cx="6185535"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9E1FF"/>
                </a:solidFill>
                <a:latin typeface="Martel Sans Light" pitchFamily="34" charset="0"/>
                <a:ea typeface="Martel Sans Light" pitchFamily="34" charset="-122"/>
                <a:cs typeface="Martel Sans Light" pitchFamily="34" charset="-120"/>
              </a:rPr>
              <a:t>Separate storage for each member.</a:t>
            </a:r>
            <a:endParaRPr lang="en-US" sz="1850" dirty="0"/>
          </a:p>
        </p:txBody>
      </p:sp>
      <p:sp>
        <p:nvSpPr>
          <p:cNvPr id="8" name="Text 6"/>
          <p:cNvSpPr/>
          <p:nvPr/>
        </p:nvSpPr>
        <p:spPr>
          <a:xfrm>
            <a:off x="7614761" y="3536871"/>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Kanit" pitchFamily="34" charset="0"/>
                <a:ea typeface="Kanit" pitchFamily="34" charset="-122"/>
                <a:cs typeface="Kanit" pitchFamily="34" charset="-120"/>
              </a:rPr>
              <a:t>Union</a:t>
            </a:r>
            <a:endParaRPr lang="en-US" sz="2200" dirty="0"/>
          </a:p>
        </p:txBody>
      </p:sp>
      <p:sp>
        <p:nvSpPr>
          <p:cNvPr id="9" name="Text 7"/>
          <p:cNvSpPr/>
          <p:nvPr/>
        </p:nvSpPr>
        <p:spPr>
          <a:xfrm>
            <a:off x="7614761" y="4128135"/>
            <a:ext cx="6185535"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9E1FF"/>
                </a:solidFill>
                <a:latin typeface="Martel Sans Light" pitchFamily="34" charset="0"/>
                <a:ea typeface="Martel Sans Light" pitchFamily="34" charset="-122"/>
                <a:cs typeface="Martel Sans Light" pitchFamily="34" charset="-120"/>
              </a:rPr>
              <a:t>Use </a:t>
            </a:r>
            <a:r>
              <a:rPr lang="en-US" sz="1850" b="1" dirty="0">
                <a:solidFill>
                  <a:srgbClr val="D9E1FF"/>
                </a:solidFill>
                <a:latin typeface="Martel Sans Light" pitchFamily="34" charset="0"/>
                <a:ea typeface="Martel Sans Light" pitchFamily="34" charset="-122"/>
                <a:cs typeface="Martel Sans Light" pitchFamily="34" charset="-120"/>
              </a:rPr>
              <a:t>union</a:t>
            </a:r>
            <a:r>
              <a:rPr lang="en-US" sz="1850" dirty="0">
                <a:solidFill>
                  <a:srgbClr val="D9E1FF"/>
                </a:solidFill>
                <a:latin typeface="Martel Sans Light" pitchFamily="34" charset="0"/>
                <a:ea typeface="Martel Sans Light" pitchFamily="34" charset="-122"/>
                <a:cs typeface="Martel Sans Light" pitchFamily="34" charset="-120"/>
              </a:rPr>
              <a:t> keyword.</a:t>
            </a:r>
            <a:endParaRPr lang="en-US" sz="1850" dirty="0"/>
          </a:p>
        </p:txBody>
      </p:sp>
      <p:sp>
        <p:nvSpPr>
          <p:cNvPr id="10" name="Text 8"/>
          <p:cNvSpPr/>
          <p:nvPr/>
        </p:nvSpPr>
        <p:spPr>
          <a:xfrm>
            <a:off x="7614761" y="4594860"/>
            <a:ext cx="6185535"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9E1FF"/>
                </a:solidFill>
                <a:latin typeface="Martel Sans Light" pitchFamily="34" charset="0"/>
                <a:ea typeface="Martel Sans Light" pitchFamily="34" charset="-122"/>
                <a:cs typeface="Martel Sans Light" pitchFamily="34" charset="-120"/>
              </a:rPr>
              <a:t>Occupies less memory.</a:t>
            </a:r>
            <a:endParaRPr lang="en-US" sz="1850" dirty="0"/>
          </a:p>
        </p:txBody>
      </p:sp>
      <p:sp>
        <p:nvSpPr>
          <p:cNvPr id="11" name="Text 9"/>
          <p:cNvSpPr/>
          <p:nvPr/>
        </p:nvSpPr>
        <p:spPr>
          <a:xfrm>
            <a:off x="7614761" y="5061585"/>
            <a:ext cx="6185535"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9E1FF"/>
                </a:solidFill>
                <a:latin typeface="Martel Sans Light" pitchFamily="34" charset="0"/>
                <a:ea typeface="Martel Sans Light" pitchFamily="34" charset="-122"/>
                <a:cs typeface="Martel Sans Light" pitchFamily="34" charset="-120"/>
              </a:rPr>
              <a:t>Access one member at a time.</a:t>
            </a:r>
            <a:endParaRPr lang="en-US" sz="1850" dirty="0"/>
          </a:p>
        </p:txBody>
      </p:sp>
      <p:sp>
        <p:nvSpPr>
          <p:cNvPr id="12" name="Text 10"/>
          <p:cNvSpPr/>
          <p:nvPr/>
        </p:nvSpPr>
        <p:spPr>
          <a:xfrm>
            <a:off x="7614761" y="5528310"/>
            <a:ext cx="6185535"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9E1FF"/>
                </a:solidFill>
                <a:latin typeface="Martel Sans Light" pitchFamily="34" charset="0"/>
                <a:ea typeface="Martel Sans Light" pitchFamily="34" charset="-122"/>
                <a:cs typeface="Martel Sans Light" pitchFamily="34" charset="-120"/>
              </a:rPr>
              <a:t>Common storage for all members.</a:t>
            </a:r>
            <a:endParaRPr lang="en-US" sz="18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413397"/>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Kanit" pitchFamily="34" charset="0"/>
                <a:ea typeface="Kanit" pitchFamily="34" charset="-122"/>
                <a:cs typeface="Kanit" pitchFamily="34" charset="-120"/>
              </a:rPr>
              <a:t>typedef</a:t>
            </a:r>
            <a:endParaRPr lang="en-US" sz="4400" dirty="0"/>
          </a:p>
        </p:txBody>
      </p:sp>
      <p:sp>
        <p:nvSpPr>
          <p:cNvPr id="4" name="Text 1"/>
          <p:cNvSpPr/>
          <p:nvPr/>
        </p:nvSpPr>
        <p:spPr>
          <a:xfrm>
            <a:off x="837724" y="3476387"/>
            <a:ext cx="7468553" cy="383024"/>
          </a:xfrm>
          <a:prstGeom prst="rect">
            <a:avLst/>
          </a:prstGeom>
          <a:noFill/>
          <a:ln/>
        </p:spPr>
        <p:txBody>
          <a:bodyPr wrap="none" lIns="0" tIns="0" rIns="0" bIns="0" rtlCol="0" anchor="t"/>
          <a:lstStyle/>
          <a:p>
            <a:pPr marL="0" indent="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The </a:t>
            </a:r>
            <a:r>
              <a:rPr lang="en-US" sz="1850" b="1" dirty="0">
                <a:solidFill>
                  <a:srgbClr val="D9E1FF"/>
                </a:solidFill>
                <a:latin typeface="Martel Sans Light" pitchFamily="34" charset="0"/>
                <a:ea typeface="Martel Sans Light" pitchFamily="34" charset="-122"/>
                <a:cs typeface="Martel Sans Light" pitchFamily="34" charset="-120"/>
              </a:rPr>
              <a:t>typedef</a:t>
            </a:r>
            <a:r>
              <a:rPr lang="en-US" sz="1850" dirty="0">
                <a:solidFill>
                  <a:srgbClr val="D9E1FF"/>
                </a:solidFill>
                <a:latin typeface="Martel Sans Light" pitchFamily="34" charset="0"/>
                <a:ea typeface="Martel Sans Light" pitchFamily="34" charset="-122"/>
                <a:cs typeface="Martel Sans Light" pitchFamily="34" charset="-120"/>
              </a:rPr>
              <a:t> keyword creates new names for existing data types.</a:t>
            </a:r>
            <a:endParaRPr lang="en-US" sz="1850" dirty="0"/>
          </a:p>
        </p:txBody>
      </p:sp>
      <p:sp>
        <p:nvSpPr>
          <p:cNvPr id="5" name="Text 2"/>
          <p:cNvSpPr/>
          <p:nvPr/>
        </p:nvSpPr>
        <p:spPr>
          <a:xfrm>
            <a:off x="837724" y="4128611"/>
            <a:ext cx="7468553" cy="383024"/>
          </a:xfrm>
          <a:prstGeom prst="rect">
            <a:avLst/>
          </a:prstGeom>
          <a:noFill/>
          <a:ln/>
        </p:spPr>
        <p:txBody>
          <a:bodyPr wrap="none" lIns="0" tIns="0" rIns="0" bIns="0" rtlCol="0" anchor="t"/>
          <a:lstStyle/>
          <a:p>
            <a:pPr marL="0" indent="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It redefines the name of a variable type.</a:t>
            </a:r>
            <a:endParaRPr lang="en-US" sz="1850" dirty="0"/>
          </a:p>
        </p:txBody>
      </p:sp>
      <p:sp>
        <p:nvSpPr>
          <p:cNvPr id="6" name="Text 3"/>
          <p:cNvSpPr/>
          <p:nvPr/>
        </p:nvSpPr>
        <p:spPr>
          <a:xfrm>
            <a:off x="837724" y="4780836"/>
            <a:ext cx="7468553" cy="383024"/>
          </a:xfrm>
          <a:prstGeom prst="rect">
            <a:avLst/>
          </a:prstGeom>
          <a:noFill/>
          <a:ln/>
        </p:spPr>
        <p:txBody>
          <a:bodyPr wrap="none" lIns="0" tIns="0" rIns="0" bIns="0" rtlCol="0" anchor="t"/>
          <a:lstStyle/>
          <a:p>
            <a:pPr marL="0" indent="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This enhances code readability and maintainability.</a:t>
            </a:r>
            <a:endParaRPr lang="en-US" sz="1850" dirty="0"/>
          </a:p>
        </p:txBody>
      </p:sp>
      <p:sp>
        <p:nvSpPr>
          <p:cNvPr id="7" name="Text 4"/>
          <p:cNvSpPr/>
          <p:nvPr/>
        </p:nvSpPr>
        <p:spPr>
          <a:xfrm>
            <a:off x="837724" y="5433060"/>
            <a:ext cx="7468553" cy="383024"/>
          </a:xfrm>
          <a:prstGeom prst="rect">
            <a:avLst/>
          </a:prstGeom>
          <a:noFill/>
          <a:ln/>
        </p:spPr>
        <p:txBody>
          <a:bodyPr wrap="none" lIns="0" tIns="0" rIns="0" bIns="0" rtlCol="0" anchor="t"/>
          <a:lstStyle/>
          <a:p>
            <a:pPr marL="0" indent="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It can also simplify complex declarations.</a:t>
            </a:r>
            <a:endParaRPr lang="en-US" sz="18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Text 0"/>
          <p:cNvSpPr/>
          <p:nvPr/>
        </p:nvSpPr>
        <p:spPr>
          <a:xfrm>
            <a:off x="776645" y="611624"/>
            <a:ext cx="5221486" cy="652701"/>
          </a:xfrm>
          <a:prstGeom prst="rect">
            <a:avLst/>
          </a:prstGeom>
          <a:noFill/>
          <a:ln/>
        </p:spPr>
        <p:txBody>
          <a:bodyPr wrap="none" lIns="0" tIns="0" rIns="0" bIns="0" rtlCol="0" anchor="t"/>
          <a:lstStyle/>
          <a:p>
            <a:pPr marL="0" indent="0">
              <a:lnSpc>
                <a:spcPts val="5100"/>
              </a:lnSpc>
              <a:buNone/>
            </a:pPr>
            <a:r>
              <a:rPr lang="en-US" sz="4100" dirty="0">
                <a:solidFill>
                  <a:srgbClr val="FFFFFF"/>
                </a:solidFill>
                <a:latin typeface="Kanit" pitchFamily="34" charset="0"/>
                <a:ea typeface="Kanit" pitchFamily="34" charset="-122"/>
                <a:cs typeface="Kanit" pitchFamily="34" charset="-120"/>
              </a:rPr>
              <a:t>typedef Syntax</a:t>
            </a:r>
            <a:endParaRPr lang="en-US" sz="4100" dirty="0"/>
          </a:p>
        </p:txBody>
      </p:sp>
      <p:sp>
        <p:nvSpPr>
          <p:cNvPr id="3" name="Shape 1"/>
          <p:cNvSpPr/>
          <p:nvPr/>
        </p:nvSpPr>
        <p:spPr>
          <a:xfrm>
            <a:off x="776645" y="2096214"/>
            <a:ext cx="388263" cy="388263"/>
          </a:xfrm>
          <a:prstGeom prst="roundRect">
            <a:avLst>
              <a:gd name="adj" fmla="val 8573"/>
            </a:avLst>
          </a:prstGeom>
          <a:solidFill>
            <a:srgbClr val="2F2B54"/>
          </a:solidFill>
          <a:ln/>
        </p:spPr>
      </p:sp>
      <p:sp>
        <p:nvSpPr>
          <p:cNvPr id="4" name="Text 2"/>
          <p:cNvSpPr/>
          <p:nvPr/>
        </p:nvSpPr>
        <p:spPr>
          <a:xfrm>
            <a:off x="1386721" y="2096214"/>
            <a:ext cx="2610683" cy="326350"/>
          </a:xfrm>
          <a:prstGeom prst="rect">
            <a:avLst/>
          </a:prstGeom>
          <a:noFill/>
          <a:ln/>
        </p:spPr>
        <p:txBody>
          <a:bodyPr wrap="none" lIns="0" tIns="0" rIns="0" bIns="0" rtlCol="0" anchor="t"/>
          <a:lstStyle/>
          <a:p>
            <a:pPr marL="0" indent="0">
              <a:lnSpc>
                <a:spcPts val="2550"/>
              </a:lnSpc>
              <a:buNone/>
            </a:pPr>
            <a:r>
              <a:rPr lang="en-US" sz="2050" dirty="0">
                <a:solidFill>
                  <a:srgbClr val="D9E1FF"/>
                </a:solidFill>
                <a:latin typeface="Kanit" pitchFamily="34" charset="0"/>
                <a:ea typeface="Kanit" pitchFamily="34" charset="-122"/>
                <a:cs typeface="Kanit" pitchFamily="34" charset="-120"/>
              </a:rPr>
              <a:t>Basic Syntax</a:t>
            </a:r>
            <a:endParaRPr lang="en-US" sz="2050" dirty="0"/>
          </a:p>
        </p:txBody>
      </p:sp>
      <p:sp>
        <p:nvSpPr>
          <p:cNvPr id="5" name="Text 3"/>
          <p:cNvSpPr/>
          <p:nvPr/>
        </p:nvSpPr>
        <p:spPr>
          <a:xfrm>
            <a:off x="1386721" y="2644378"/>
            <a:ext cx="5657850" cy="355044"/>
          </a:xfrm>
          <a:prstGeom prst="rect">
            <a:avLst/>
          </a:prstGeom>
          <a:noFill/>
          <a:ln/>
        </p:spPr>
        <p:txBody>
          <a:bodyPr wrap="none" lIns="0" tIns="0" rIns="0" bIns="0" rtlCol="0" anchor="t"/>
          <a:lstStyle/>
          <a:p>
            <a:pPr marL="0" indent="0">
              <a:lnSpc>
                <a:spcPts val="2750"/>
              </a:lnSpc>
              <a:buNone/>
            </a:pPr>
            <a:r>
              <a:rPr lang="en-US" sz="1700" b="1" dirty="0">
                <a:solidFill>
                  <a:srgbClr val="D9E1FF"/>
                </a:solidFill>
                <a:latin typeface="Martel Sans Light" pitchFamily="34" charset="0"/>
                <a:ea typeface="Martel Sans Light" pitchFamily="34" charset="-122"/>
                <a:cs typeface="Martel Sans Light" pitchFamily="34" charset="-120"/>
              </a:rPr>
              <a:t>typedef</a:t>
            </a:r>
            <a:r>
              <a:rPr lang="en-US" sz="1700" dirty="0">
                <a:solidFill>
                  <a:srgbClr val="D9E1FF"/>
                </a:solidFill>
                <a:latin typeface="Martel Sans Light" pitchFamily="34" charset="0"/>
                <a:ea typeface="Martel Sans Light" pitchFamily="34" charset="-122"/>
                <a:cs typeface="Martel Sans Light" pitchFamily="34" charset="-120"/>
              </a:rPr>
              <a:t> existing_type new_name;</a:t>
            </a:r>
            <a:endParaRPr lang="en-US" sz="1700" dirty="0"/>
          </a:p>
        </p:txBody>
      </p:sp>
      <p:sp>
        <p:nvSpPr>
          <p:cNvPr id="6" name="Shape 4"/>
          <p:cNvSpPr/>
          <p:nvPr/>
        </p:nvSpPr>
        <p:spPr>
          <a:xfrm>
            <a:off x="776645" y="3470791"/>
            <a:ext cx="388263" cy="388263"/>
          </a:xfrm>
          <a:prstGeom prst="roundRect">
            <a:avLst>
              <a:gd name="adj" fmla="val 8573"/>
            </a:avLst>
          </a:prstGeom>
          <a:solidFill>
            <a:srgbClr val="2F2B54"/>
          </a:solidFill>
          <a:ln/>
        </p:spPr>
      </p:sp>
      <p:sp>
        <p:nvSpPr>
          <p:cNvPr id="7" name="Text 5"/>
          <p:cNvSpPr/>
          <p:nvPr/>
        </p:nvSpPr>
        <p:spPr>
          <a:xfrm>
            <a:off x="1386721" y="3470791"/>
            <a:ext cx="2610683" cy="326350"/>
          </a:xfrm>
          <a:prstGeom prst="rect">
            <a:avLst/>
          </a:prstGeom>
          <a:noFill/>
          <a:ln/>
        </p:spPr>
        <p:txBody>
          <a:bodyPr wrap="none" lIns="0" tIns="0" rIns="0" bIns="0" rtlCol="0" anchor="t"/>
          <a:lstStyle/>
          <a:p>
            <a:pPr marL="0" indent="0">
              <a:lnSpc>
                <a:spcPts val="2550"/>
              </a:lnSpc>
              <a:buNone/>
            </a:pPr>
            <a:r>
              <a:rPr lang="en-US" sz="2050" dirty="0">
                <a:solidFill>
                  <a:srgbClr val="D9E1FF"/>
                </a:solidFill>
                <a:latin typeface="Kanit" pitchFamily="34" charset="0"/>
                <a:ea typeface="Kanit" pitchFamily="34" charset="-122"/>
                <a:cs typeface="Kanit" pitchFamily="34" charset="-120"/>
              </a:rPr>
              <a:t>Common Uses</a:t>
            </a:r>
            <a:endParaRPr lang="en-US" sz="2050" dirty="0"/>
          </a:p>
        </p:txBody>
      </p:sp>
      <p:sp>
        <p:nvSpPr>
          <p:cNvPr id="8" name="Text 6"/>
          <p:cNvSpPr/>
          <p:nvPr/>
        </p:nvSpPr>
        <p:spPr>
          <a:xfrm>
            <a:off x="1386721" y="4018955"/>
            <a:ext cx="5657850" cy="710089"/>
          </a:xfrm>
          <a:prstGeom prst="rect">
            <a:avLst/>
          </a:prstGeom>
          <a:noFill/>
          <a:ln/>
        </p:spPr>
        <p:txBody>
          <a:bodyPr wrap="square" lIns="0" tIns="0" rIns="0" bIns="0" rtlCol="0" anchor="t"/>
          <a:lstStyle/>
          <a:p>
            <a:pPr marL="0" indent="0">
              <a:lnSpc>
                <a:spcPts val="2750"/>
              </a:lnSpc>
              <a:buNone/>
            </a:pPr>
            <a:r>
              <a:rPr lang="en-US" sz="1700" dirty="0">
                <a:solidFill>
                  <a:srgbClr val="D9E1FF"/>
                </a:solidFill>
                <a:latin typeface="Martel Sans Light" pitchFamily="34" charset="0"/>
                <a:ea typeface="Martel Sans Light" pitchFamily="34" charset="-122"/>
                <a:cs typeface="Martel Sans Light" pitchFamily="34" charset="-120"/>
              </a:rPr>
              <a:t>Create aliases for complex data types, structs, and pointers</a:t>
            </a:r>
            <a:endParaRPr lang="en-US" sz="1700" dirty="0"/>
          </a:p>
        </p:txBody>
      </p:sp>
      <p:sp>
        <p:nvSpPr>
          <p:cNvPr id="9" name="Shape 7"/>
          <p:cNvSpPr/>
          <p:nvPr/>
        </p:nvSpPr>
        <p:spPr>
          <a:xfrm>
            <a:off x="776645" y="5200412"/>
            <a:ext cx="388263" cy="388263"/>
          </a:xfrm>
          <a:prstGeom prst="roundRect">
            <a:avLst>
              <a:gd name="adj" fmla="val 8573"/>
            </a:avLst>
          </a:prstGeom>
          <a:solidFill>
            <a:srgbClr val="2F2B54"/>
          </a:solidFill>
          <a:ln/>
        </p:spPr>
      </p:sp>
      <p:sp>
        <p:nvSpPr>
          <p:cNvPr id="10" name="Text 8"/>
          <p:cNvSpPr/>
          <p:nvPr/>
        </p:nvSpPr>
        <p:spPr>
          <a:xfrm>
            <a:off x="1386721" y="5200412"/>
            <a:ext cx="2610683" cy="326350"/>
          </a:xfrm>
          <a:prstGeom prst="rect">
            <a:avLst/>
          </a:prstGeom>
          <a:noFill/>
          <a:ln/>
        </p:spPr>
        <p:txBody>
          <a:bodyPr wrap="none" lIns="0" tIns="0" rIns="0" bIns="0" rtlCol="0" anchor="t"/>
          <a:lstStyle/>
          <a:p>
            <a:pPr marL="0" indent="0">
              <a:lnSpc>
                <a:spcPts val="2550"/>
              </a:lnSpc>
              <a:buNone/>
            </a:pPr>
            <a:r>
              <a:rPr lang="en-US" sz="2050" dirty="0">
                <a:solidFill>
                  <a:srgbClr val="D9E1FF"/>
                </a:solidFill>
                <a:latin typeface="Kanit" pitchFamily="34" charset="0"/>
                <a:ea typeface="Kanit" pitchFamily="34" charset="-122"/>
                <a:cs typeface="Kanit" pitchFamily="34" charset="-120"/>
              </a:rPr>
              <a:t>Benefits</a:t>
            </a:r>
            <a:endParaRPr lang="en-US" sz="2050" dirty="0"/>
          </a:p>
        </p:txBody>
      </p:sp>
      <p:sp>
        <p:nvSpPr>
          <p:cNvPr id="11" name="Text 9"/>
          <p:cNvSpPr/>
          <p:nvPr/>
        </p:nvSpPr>
        <p:spPr>
          <a:xfrm>
            <a:off x="1386721" y="5748576"/>
            <a:ext cx="5657850" cy="355044"/>
          </a:xfrm>
          <a:prstGeom prst="rect">
            <a:avLst/>
          </a:prstGeom>
          <a:noFill/>
          <a:ln/>
        </p:spPr>
        <p:txBody>
          <a:bodyPr wrap="none" lIns="0" tIns="0" rIns="0" bIns="0" rtlCol="0" anchor="t"/>
          <a:lstStyle/>
          <a:p>
            <a:pPr marL="0" indent="0">
              <a:lnSpc>
                <a:spcPts val="2750"/>
              </a:lnSpc>
              <a:buNone/>
            </a:pPr>
            <a:r>
              <a:rPr lang="en-US" sz="1700" dirty="0">
                <a:solidFill>
                  <a:srgbClr val="D9E1FF"/>
                </a:solidFill>
                <a:latin typeface="Martel Sans Light" pitchFamily="34" charset="0"/>
                <a:ea typeface="Martel Sans Light" pitchFamily="34" charset="-122"/>
                <a:cs typeface="Martel Sans Light" pitchFamily="34" charset="-120"/>
              </a:rPr>
              <a:t>Improves code readability and maintainability</a:t>
            </a:r>
            <a:endParaRPr lang="en-US" sz="1700" dirty="0"/>
          </a:p>
        </p:txBody>
      </p:sp>
      <p:sp>
        <p:nvSpPr>
          <p:cNvPr id="12" name="Text 10"/>
          <p:cNvSpPr/>
          <p:nvPr/>
        </p:nvSpPr>
        <p:spPr>
          <a:xfrm>
            <a:off x="776645" y="6353175"/>
            <a:ext cx="6267926" cy="1065133"/>
          </a:xfrm>
          <a:prstGeom prst="rect">
            <a:avLst/>
          </a:prstGeom>
          <a:noFill/>
          <a:ln/>
        </p:spPr>
        <p:txBody>
          <a:bodyPr wrap="square" lIns="0" tIns="0" rIns="0" bIns="0" rtlCol="0" anchor="t"/>
          <a:lstStyle/>
          <a:p>
            <a:pPr marL="0" indent="0">
              <a:lnSpc>
                <a:spcPts val="2750"/>
              </a:lnSpc>
              <a:buNone/>
            </a:pPr>
            <a:r>
              <a:rPr lang="en-US" sz="1700" dirty="0">
                <a:solidFill>
                  <a:srgbClr val="D9E1FF"/>
                </a:solidFill>
                <a:latin typeface="Martel Sans Light" pitchFamily="34" charset="0"/>
                <a:ea typeface="Martel Sans Light" pitchFamily="34" charset="-122"/>
                <a:cs typeface="Martel Sans Light" pitchFamily="34" charset="-120"/>
              </a:rPr>
              <a:t>The typedef keyword creates aliases that make complex declarations more readable. Once defined, the new type name can be used just like built-in types.</a:t>
            </a:r>
            <a:endParaRPr lang="en-US" sz="1700" dirty="0"/>
          </a:p>
        </p:txBody>
      </p:sp>
      <p:sp>
        <p:nvSpPr>
          <p:cNvPr id="13" name="Shape 11"/>
          <p:cNvSpPr/>
          <p:nvPr/>
        </p:nvSpPr>
        <p:spPr>
          <a:xfrm>
            <a:off x="7593449" y="1846659"/>
            <a:ext cx="6267926" cy="4238149"/>
          </a:xfrm>
          <a:prstGeom prst="roundRect">
            <a:avLst>
              <a:gd name="adj" fmla="val 785"/>
            </a:avLst>
          </a:prstGeom>
          <a:solidFill>
            <a:srgbClr val="4C0107"/>
          </a:solidFill>
          <a:ln/>
        </p:spPr>
      </p:sp>
      <p:sp>
        <p:nvSpPr>
          <p:cNvPr id="14" name="Shape 12"/>
          <p:cNvSpPr/>
          <p:nvPr/>
        </p:nvSpPr>
        <p:spPr>
          <a:xfrm>
            <a:off x="7582376" y="1846659"/>
            <a:ext cx="6290072" cy="4238149"/>
          </a:xfrm>
          <a:prstGeom prst="roundRect">
            <a:avLst>
              <a:gd name="adj" fmla="val 785"/>
            </a:avLst>
          </a:prstGeom>
          <a:solidFill>
            <a:srgbClr val="4C0107"/>
          </a:solidFill>
          <a:ln/>
        </p:spPr>
      </p:sp>
      <p:sp>
        <p:nvSpPr>
          <p:cNvPr id="15" name="Text 13"/>
          <p:cNvSpPr/>
          <p:nvPr/>
        </p:nvSpPr>
        <p:spPr>
          <a:xfrm>
            <a:off x="7804190" y="2012990"/>
            <a:ext cx="5846445" cy="3905488"/>
          </a:xfrm>
          <a:prstGeom prst="rect">
            <a:avLst/>
          </a:prstGeom>
          <a:noFill/>
          <a:ln/>
        </p:spPr>
        <p:txBody>
          <a:bodyPr wrap="square" lIns="0" tIns="0" rIns="0" bIns="0" rtlCol="0" anchor="t"/>
          <a:lstStyle/>
          <a:p>
            <a:pPr marL="0" indent="0">
              <a:lnSpc>
                <a:spcPts val="2750"/>
              </a:lnSpc>
              <a:buNone/>
            </a:pPr>
            <a:r>
              <a:rPr lang="en-US" sz="1700" dirty="0">
                <a:solidFill>
                  <a:srgbClr val="D9E1FF"/>
                </a:solidFill>
                <a:highlight>
                  <a:srgbClr val="4C0107"/>
                </a:highlight>
                <a:latin typeface="Consolas Light" pitchFamily="34" charset="0"/>
                <a:ea typeface="Consolas Light" pitchFamily="34" charset="-122"/>
                <a:cs typeface="Consolas Light" pitchFamily="34" charset="-120"/>
              </a:rPr>
              <a:t>// Basic typedef examples</a:t>
            </a:r>
            <a:endParaRPr lang="en-US" sz="1700" dirty="0"/>
          </a:p>
          <a:p>
            <a:pPr marL="0" indent="0">
              <a:lnSpc>
                <a:spcPts val="2750"/>
              </a:lnSpc>
              <a:buNone/>
            </a:pPr>
            <a:r>
              <a:rPr lang="en-US" sz="1700" dirty="0">
                <a:solidFill>
                  <a:srgbClr val="D9E1FF"/>
                </a:solidFill>
                <a:highlight>
                  <a:srgbClr val="4C0107"/>
                </a:highlight>
                <a:latin typeface="Consolas Light" pitchFamily="34" charset="0"/>
                <a:ea typeface="Consolas Light" pitchFamily="34" charset="-122"/>
                <a:cs typeface="Consolas Light" pitchFamily="34" charset="-120"/>
              </a:rPr>
              <a:t>typedef unsigned long ulong;</a:t>
            </a:r>
            <a:endParaRPr lang="en-US" sz="1700" dirty="0"/>
          </a:p>
          <a:p>
            <a:pPr marL="0" indent="0">
              <a:lnSpc>
                <a:spcPts val="2750"/>
              </a:lnSpc>
              <a:buNone/>
            </a:pPr>
            <a:endParaRPr lang="en-US" sz="1700" dirty="0"/>
          </a:p>
          <a:p>
            <a:pPr marL="0" indent="0">
              <a:lnSpc>
                <a:spcPts val="2750"/>
              </a:lnSpc>
              <a:buNone/>
            </a:pPr>
            <a:r>
              <a:rPr lang="en-US" sz="1700" dirty="0">
                <a:solidFill>
                  <a:srgbClr val="D9E1FF"/>
                </a:solidFill>
                <a:highlight>
                  <a:srgbClr val="4C0107"/>
                </a:highlight>
                <a:latin typeface="Consolas Light" pitchFamily="34" charset="0"/>
                <a:ea typeface="Consolas Light" pitchFamily="34" charset="-122"/>
                <a:cs typeface="Consolas Light" pitchFamily="34" charset="-120"/>
              </a:rPr>
              <a:t>// Structure typedef</a:t>
            </a:r>
            <a:endParaRPr lang="en-US" sz="1700" dirty="0"/>
          </a:p>
          <a:p>
            <a:pPr marL="0" indent="0">
              <a:lnSpc>
                <a:spcPts val="2750"/>
              </a:lnSpc>
              <a:buNone/>
            </a:pPr>
            <a:r>
              <a:rPr lang="en-US" sz="1700" dirty="0">
                <a:solidFill>
                  <a:srgbClr val="D9E1FF"/>
                </a:solidFill>
                <a:highlight>
                  <a:srgbClr val="4C0107"/>
                </a:highlight>
                <a:latin typeface="Consolas Light" pitchFamily="34" charset="0"/>
                <a:ea typeface="Consolas Light" pitchFamily="34" charset="-122"/>
                <a:cs typeface="Consolas Light" pitchFamily="34" charset="-120"/>
              </a:rPr>
              <a:t>typedef struct {</a:t>
            </a:r>
            <a:endParaRPr lang="en-US" sz="1700" dirty="0"/>
          </a:p>
          <a:p>
            <a:pPr marL="0" indent="0">
              <a:lnSpc>
                <a:spcPts val="2750"/>
              </a:lnSpc>
              <a:buNone/>
            </a:pPr>
            <a:r>
              <a:rPr lang="en-US" sz="1700" dirty="0">
                <a:solidFill>
                  <a:srgbClr val="D9E1FF"/>
                </a:solidFill>
                <a:highlight>
                  <a:srgbClr val="4C0107"/>
                </a:highlight>
                <a:latin typeface="Consolas Light" pitchFamily="34" charset="0"/>
                <a:ea typeface="Consolas Light" pitchFamily="34" charset="-122"/>
                <a:cs typeface="Consolas Light" pitchFamily="34" charset="-120"/>
              </a:rPr>
              <a:t>    int x, y;</a:t>
            </a:r>
            <a:endParaRPr lang="en-US" sz="1700" dirty="0"/>
          </a:p>
          <a:p>
            <a:pPr marL="0" indent="0">
              <a:lnSpc>
                <a:spcPts val="2750"/>
              </a:lnSpc>
              <a:buNone/>
            </a:pPr>
            <a:r>
              <a:rPr lang="en-US" sz="1700" dirty="0">
                <a:solidFill>
                  <a:srgbClr val="D9E1FF"/>
                </a:solidFill>
                <a:highlight>
                  <a:srgbClr val="4C0107"/>
                </a:highlight>
                <a:latin typeface="Consolas Light" pitchFamily="34" charset="0"/>
                <a:ea typeface="Consolas Light" pitchFamily="34" charset="-122"/>
                <a:cs typeface="Consolas Light" pitchFamily="34" charset="-120"/>
              </a:rPr>
              <a:t>} Point;</a:t>
            </a:r>
            <a:endParaRPr lang="en-US" sz="1700" dirty="0"/>
          </a:p>
          <a:p>
            <a:pPr marL="0" indent="0">
              <a:lnSpc>
                <a:spcPts val="2750"/>
              </a:lnSpc>
              <a:buNone/>
            </a:pPr>
            <a:endParaRPr lang="en-US" sz="1700" dirty="0"/>
          </a:p>
          <a:p>
            <a:pPr marL="0" indent="0">
              <a:lnSpc>
                <a:spcPts val="2750"/>
              </a:lnSpc>
              <a:buNone/>
            </a:pPr>
            <a:r>
              <a:rPr lang="en-US" sz="1700" dirty="0">
                <a:solidFill>
                  <a:srgbClr val="D9E1FF"/>
                </a:solidFill>
                <a:highlight>
                  <a:srgbClr val="4C0107"/>
                </a:highlight>
                <a:latin typeface="Consolas Light" pitchFamily="34" charset="0"/>
                <a:ea typeface="Consolas Light" pitchFamily="34" charset="-122"/>
                <a:cs typeface="Consolas Light" pitchFamily="34" charset="-120"/>
              </a:rPr>
              <a:t>// Usage</a:t>
            </a:r>
            <a:endParaRPr lang="en-US" sz="1700" dirty="0"/>
          </a:p>
          <a:p>
            <a:pPr marL="0" indent="0">
              <a:lnSpc>
                <a:spcPts val="2750"/>
              </a:lnSpc>
              <a:buNone/>
            </a:pPr>
            <a:r>
              <a:rPr lang="en-US" sz="1700" dirty="0">
                <a:solidFill>
                  <a:srgbClr val="D9E1FF"/>
                </a:solidFill>
                <a:highlight>
                  <a:srgbClr val="4C0107"/>
                </a:highlight>
                <a:latin typeface="Consolas Light" pitchFamily="34" charset="0"/>
                <a:ea typeface="Consolas Light" pitchFamily="34" charset="-122"/>
                <a:cs typeface="Consolas Light" pitchFamily="34" charset="-120"/>
              </a:rPr>
              <a:t>ulong number = 1000000L;</a:t>
            </a:r>
            <a:endParaRPr lang="en-US" sz="1700" dirty="0"/>
          </a:p>
          <a:p>
            <a:pPr marL="0" indent="0">
              <a:lnSpc>
                <a:spcPts val="2750"/>
              </a:lnSpc>
              <a:buNone/>
            </a:pPr>
            <a:r>
              <a:rPr lang="en-US" sz="1700" dirty="0">
                <a:solidFill>
                  <a:srgbClr val="D9E1FF"/>
                </a:solidFill>
                <a:highlight>
                  <a:srgbClr val="4C0107"/>
                </a:highlight>
                <a:latin typeface="Consolas Light" pitchFamily="34" charset="0"/>
                <a:ea typeface="Consolas Light" pitchFamily="34" charset="-122"/>
                <a:cs typeface="Consolas Light" pitchFamily="34" charset="-120"/>
              </a:rPr>
              <a:t>Point p = {10, 20};</a:t>
            </a:r>
            <a:endParaRPr lang="en-US" sz="17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835462" y="658297"/>
            <a:ext cx="6883241" cy="702112"/>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Kanit" pitchFamily="34" charset="0"/>
                <a:ea typeface="Kanit" pitchFamily="34" charset="-122"/>
                <a:cs typeface="Kanit" pitchFamily="34" charset="-120"/>
              </a:rPr>
              <a:t>typedef Example Use Cases</a:t>
            </a:r>
            <a:endParaRPr lang="en-US" sz="4400" dirty="0"/>
          </a:p>
        </p:txBody>
      </p:sp>
      <p:sp>
        <p:nvSpPr>
          <p:cNvPr id="3" name="Shape 1"/>
          <p:cNvSpPr/>
          <p:nvPr/>
        </p:nvSpPr>
        <p:spPr>
          <a:xfrm>
            <a:off x="835462" y="2106216"/>
            <a:ext cx="537091" cy="537091"/>
          </a:xfrm>
          <a:prstGeom prst="roundRect">
            <a:avLst>
              <a:gd name="adj" fmla="val 6667"/>
            </a:avLst>
          </a:prstGeom>
          <a:solidFill>
            <a:srgbClr val="2F2B54"/>
          </a:solidFill>
          <a:ln/>
        </p:spPr>
      </p:sp>
      <p:sp>
        <p:nvSpPr>
          <p:cNvPr id="4" name="Text 2"/>
          <p:cNvSpPr/>
          <p:nvPr/>
        </p:nvSpPr>
        <p:spPr>
          <a:xfrm>
            <a:off x="1050250" y="2206228"/>
            <a:ext cx="107513" cy="337066"/>
          </a:xfrm>
          <a:prstGeom prst="rect">
            <a:avLst/>
          </a:prstGeom>
          <a:noFill/>
          <a:ln/>
        </p:spPr>
        <p:txBody>
          <a:bodyPr wrap="none" lIns="0" tIns="0" rIns="0" bIns="0" rtlCol="0" anchor="t"/>
          <a:lstStyle/>
          <a:p>
            <a:pPr marL="0" indent="0" algn="ctr">
              <a:lnSpc>
                <a:spcPts val="2650"/>
              </a:lnSpc>
              <a:buNone/>
            </a:pPr>
            <a:r>
              <a:rPr lang="en-US" sz="2650" dirty="0">
                <a:solidFill>
                  <a:srgbClr val="D9E1FF"/>
                </a:solidFill>
                <a:latin typeface="Kanit" pitchFamily="34" charset="0"/>
                <a:ea typeface="Kanit" pitchFamily="34" charset="-122"/>
                <a:cs typeface="Kanit" pitchFamily="34" charset="-120"/>
              </a:rPr>
              <a:t>1</a:t>
            </a:r>
            <a:endParaRPr lang="en-US" sz="2650" dirty="0"/>
          </a:p>
        </p:txBody>
      </p:sp>
      <p:sp>
        <p:nvSpPr>
          <p:cNvPr id="5" name="Text 3"/>
          <p:cNvSpPr/>
          <p:nvPr/>
        </p:nvSpPr>
        <p:spPr>
          <a:xfrm>
            <a:off x="1611154" y="2106216"/>
            <a:ext cx="2808327" cy="350996"/>
          </a:xfrm>
          <a:prstGeom prst="rect">
            <a:avLst/>
          </a:prstGeom>
          <a:noFill/>
          <a:ln/>
        </p:spPr>
        <p:txBody>
          <a:bodyPr wrap="none" lIns="0" tIns="0" rIns="0" bIns="0" rtlCol="0" anchor="t"/>
          <a:lstStyle/>
          <a:p>
            <a:pPr marL="0" indent="0">
              <a:lnSpc>
                <a:spcPts val="2750"/>
              </a:lnSpc>
              <a:buNone/>
            </a:pPr>
            <a:r>
              <a:rPr lang="en-US" sz="2200" dirty="0">
                <a:solidFill>
                  <a:srgbClr val="D9E1FF"/>
                </a:solidFill>
                <a:latin typeface="Kanit" pitchFamily="34" charset="0"/>
                <a:ea typeface="Kanit" pitchFamily="34" charset="-122"/>
                <a:cs typeface="Kanit" pitchFamily="34" charset="-120"/>
              </a:rPr>
              <a:t>Shorter Type Names</a:t>
            </a:r>
            <a:endParaRPr lang="en-US" sz="2200" dirty="0"/>
          </a:p>
        </p:txBody>
      </p:sp>
      <p:sp>
        <p:nvSpPr>
          <p:cNvPr id="6" name="Text 4"/>
          <p:cNvSpPr/>
          <p:nvPr/>
        </p:nvSpPr>
        <p:spPr>
          <a:xfrm>
            <a:off x="1611154" y="2600325"/>
            <a:ext cx="3385066" cy="1145858"/>
          </a:xfrm>
          <a:prstGeom prst="rect">
            <a:avLst/>
          </a:prstGeom>
          <a:noFill/>
          <a:ln/>
        </p:spPr>
        <p:txBody>
          <a:bodyPr wrap="square" lIns="0" tIns="0" rIns="0" bIns="0" rtlCol="0" anchor="t"/>
          <a:lstStyle/>
          <a:p>
            <a:pPr marL="0" indent="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Use </a:t>
            </a:r>
            <a:r>
              <a:rPr lang="en-US" sz="1850" b="1" dirty="0">
                <a:solidFill>
                  <a:srgbClr val="D9E1FF"/>
                </a:solidFill>
                <a:latin typeface="Martel Sans Light" pitchFamily="34" charset="0"/>
                <a:ea typeface="Martel Sans Light" pitchFamily="34" charset="-122"/>
                <a:cs typeface="Martel Sans Light" pitchFamily="34" charset="-120"/>
              </a:rPr>
              <a:t>typedef</a:t>
            </a:r>
            <a:r>
              <a:rPr lang="en-US" sz="1850" dirty="0">
                <a:solidFill>
                  <a:srgbClr val="D9E1FF"/>
                </a:solidFill>
                <a:latin typeface="Martel Sans Light" pitchFamily="34" charset="0"/>
                <a:ea typeface="Martel Sans Light" pitchFamily="34" charset="-122"/>
                <a:cs typeface="Martel Sans Light" pitchFamily="34" charset="-120"/>
              </a:rPr>
              <a:t> to create short, descriptive names for complex types.</a:t>
            </a:r>
            <a:endParaRPr lang="en-US" sz="1850" dirty="0"/>
          </a:p>
        </p:txBody>
      </p:sp>
      <p:sp>
        <p:nvSpPr>
          <p:cNvPr id="7" name="Text 5"/>
          <p:cNvSpPr/>
          <p:nvPr/>
        </p:nvSpPr>
        <p:spPr>
          <a:xfrm>
            <a:off x="1611154" y="3889296"/>
            <a:ext cx="3385066" cy="381952"/>
          </a:xfrm>
          <a:prstGeom prst="rect">
            <a:avLst/>
          </a:prstGeom>
          <a:noFill/>
          <a:ln/>
        </p:spPr>
        <p:txBody>
          <a:bodyPr wrap="none" lIns="0" tIns="0" rIns="0" bIns="0" rtlCol="0" anchor="t"/>
          <a:lstStyle/>
          <a:p>
            <a:pPr marL="0" indent="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Example:</a:t>
            </a:r>
            <a:endParaRPr lang="en-US" sz="1850" dirty="0"/>
          </a:p>
        </p:txBody>
      </p:sp>
      <p:sp>
        <p:nvSpPr>
          <p:cNvPr id="8" name="Shape 6"/>
          <p:cNvSpPr/>
          <p:nvPr/>
        </p:nvSpPr>
        <p:spPr>
          <a:xfrm>
            <a:off x="1611154" y="4539734"/>
            <a:ext cx="3385066" cy="2649617"/>
          </a:xfrm>
          <a:prstGeom prst="roundRect">
            <a:avLst>
              <a:gd name="adj" fmla="val 1351"/>
            </a:avLst>
          </a:prstGeom>
          <a:solidFill>
            <a:srgbClr val="4C0107"/>
          </a:solidFill>
          <a:ln/>
        </p:spPr>
      </p:sp>
      <p:sp>
        <p:nvSpPr>
          <p:cNvPr id="9" name="Shape 7"/>
          <p:cNvSpPr/>
          <p:nvPr/>
        </p:nvSpPr>
        <p:spPr>
          <a:xfrm>
            <a:off x="1599248" y="4539734"/>
            <a:ext cx="3408878" cy="2649617"/>
          </a:xfrm>
          <a:prstGeom prst="roundRect">
            <a:avLst>
              <a:gd name="adj" fmla="val 1351"/>
            </a:avLst>
          </a:prstGeom>
          <a:solidFill>
            <a:srgbClr val="4C0107"/>
          </a:solidFill>
          <a:ln/>
        </p:spPr>
      </p:sp>
      <p:sp>
        <p:nvSpPr>
          <p:cNvPr id="10" name="Text 8"/>
          <p:cNvSpPr/>
          <p:nvPr/>
        </p:nvSpPr>
        <p:spPr>
          <a:xfrm>
            <a:off x="1837849" y="4718685"/>
            <a:ext cx="2931676" cy="2291715"/>
          </a:xfrm>
          <a:prstGeom prst="rect">
            <a:avLst/>
          </a:prstGeom>
          <a:noFill/>
          <a:ln/>
        </p:spPr>
        <p:txBody>
          <a:bodyPr wrap="square" lIns="0" tIns="0" rIns="0" bIns="0" rtlCol="0" anchor="t"/>
          <a:lstStyle/>
          <a:p>
            <a:pPr marL="0" indent="0">
              <a:lnSpc>
                <a:spcPts val="3000"/>
              </a:lnSpc>
              <a:buNone/>
            </a:pPr>
            <a:r>
              <a:rPr lang="en-US" sz="1850" dirty="0">
                <a:solidFill>
                  <a:srgbClr val="D9E1FF"/>
                </a:solidFill>
                <a:highlight>
                  <a:srgbClr val="4C0107"/>
                </a:highlight>
                <a:latin typeface="Consolas Light" pitchFamily="34" charset="0"/>
                <a:ea typeface="Consolas Light" pitchFamily="34" charset="-122"/>
                <a:cs typeface="Consolas Light" pitchFamily="34" charset="-120"/>
              </a:rPr>
              <a:t>typedef unsigned long int uli;</a:t>
            </a:r>
            <a:endParaRPr lang="en-US" sz="1850" dirty="0"/>
          </a:p>
          <a:p>
            <a:pPr marL="0" indent="0">
              <a:lnSpc>
                <a:spcPts val="3000"/>
              </a:lnSpc>
              <a:buNone/>
            </a:pPr>
            <a:endParaRPr lang="en-US" sz="1850" dirty="0"/>
          </a:p>
          <a:p>
            <a:pPr marL="0" indent="0">
              <a:lnSpc>
                <a:spcPts val="3000"/>
              </a:lnSpc>
              <a:buNone/>
            </a:pPr>
            <a:r>
              <a:rPr lang="en-US" sz="1850" dirty="0">
                <a:solidFill>
                  <a:srgbClr val="D9E1FF"/>
                </a:solidFill>
                <a:highlight>
                  <a:srgbClr val="4C0107"/>
                </a:highlight>
                <a:latin typeface="Consolas Light" pitchFamily="34" charset="0"/>
                <a:ea typeface="Consolas Light" pitchFamily="34" charset="-122"/>
                <a:cs typeface="Consolas Light" pitchFamily="34" charset="-120"/>
              </a:rPr>
              <a:t>uli num = 100000;    // Instead of "unsigned long int num"</a:t>
            </a:r>
            <a:endParaRPr lang="en-US" sz="1850" dirty="0"/>
          </a:p>
        </p:txBody>
      </p:sp>
      <p:sp>
        <p:nvSpPr>
          <p:cNvPr id="11" name="Shape 9"/>
          <p:cNvSpPr/>
          <p:nvPr/>
        </p:nvSpPr>
        <p:spPr>
          <a:xfrm>
            <a:off x="5234821" y="2106216"/>
            <a:ext cx="537091" cy="537091"/>
          </a:xfrm>
          <a:prstGeom prst="roundRect">
            <a:avLst>
              <a:gd name="adj" fmla="val 6667"/>
            </a:avLst>
          </a:prstGeom>
          <a:solidFill>
            <a:srgbClr val="2F2B54"/>
          </a:solidFill>
          <a:ln/>
        </p:spPr>
      </p:sp>
      <p:sp>
        <p:nvSpPr>
          <p:cNvPr id="12" name="Text 10"/>
          <p:cNvSpPr/>
          <p:nvPr/>
        </p:nvSpPr>
        <p:spPr>
          <a:xfrm>
            <a:off x="5417582" y="2206228"/>
            <a:ext cx="171569" cy="337066"/>
          </a:xfrm>
          <a:prstGeom prst="rect">
            <a:avLst/>
          </a:prstGeom>
          <a:noFill/>
          <a:ln/>
        </p:spPr>
        <p:txBody>
          <a:bodyPr wrap="none" lIns="0" tIns="0" rIns="0" bIns="0" rtlCol="0" anchor="t"/>
          <a:lstStyle/>
          <a:p>
            <a:pPr marL="0" indent="0" algn="ctr">
              <a:lnSpc>
                <a:spcPts val="2650"/>
              </a:lnSpc>
              <a:buNone/>
            </a:pPr>
            <a:r>
              <a:rPr lang="en-US" sz="2650" dirty="0">
                <a:solidFill>
                  <a:srgbClr val="D9E1FF"/>
                </a:solidFill>
                <a:latin typeface="Kanit" pitchFamily="34" charset="0"/>
                <a:ea typeface="Kanit" pitchFamily="34" charset="-122"/>
                <a:cs typeface="Kanit" pitchFamily="34" charset="-120"/>
              </a:rPr>
              <a:t>2</a:t>
            </a:r>
            <a:endParaRPr lang="en-US" sz="2650" dirty="0"/>
          </a:p>
        </p:txBody>
      </p:sp>
      <p:sp>
        <p:nvSpPr>
          <p:cNvPr id="13" name="Text 11"/>
          <p:cNvSpPr/>
          <p:nvPr/>
        </p:nvSpPr>
        <p:spPr>
          <a:xfrm>
            <a:off x="6010513" y="2106216"/>
            <a:ext cx="2808327" cy="350996"/>
          </a:xfrm>
          <a:prstGeom prst="rect">
            <a:avLst/>
          </a:prstGeom>
          <a:noFill/>
          <a:ln/>
        </p:spPr>
        <p:txBody>
          <a:bodyPr wrap="none" lIns="0" tIns="0" rIns="0" bIns="0" rtlCol="0" anchor="t"/>
          <a:lstStyle/>
          <a:p>
            <a:pPr marL="0" indent="0">
              <a:lnSpc>
                <a:spcPts val="2750"/>
              </a:lnSpc>
              <a:buNone/>
            </a:pPr>
            <a:r>
              <a:rPr lang="en-US" sz="2200" dirty="0">
                <a:solidFill>
                  <a:srgbClr val="D9E1FF"/>
                </a:solidFill>
                <a:latin typeface="Kanit" pitchFamily="34" charset="0"/>
                <a:ea typeface="Kanit" pitchFamily="34" charset="-122"/>
                <a:cs typeface="Kanit" pitchFamily="34" charset="-120"/>
              </a:rPr>
              <a:t>Improved Readability</a:t>
            </a:r>
            <a:endParaRPr lang="en-US" sz="2200" dirty="0"/>
          </a:p>
        </p:txBody>
      </p:sp>
      <p:sp>
        <p:nvSpPr>
          <p:cNvPr id="14" name="Text 12"/>
          <p:cNvSpPr/>
          <p:nvPr/>
        </p:nvSpPr>
        <p:spPr>
          <a:xfrm>
            <a:off x="6010513" y="2600325"/>
            <a:ext cx="3385066" cy="1145858"/>
          </a:xfrm>
          <a:prstGeom prst="rect">
            <a:avLst/>
          </a:prstGeom>
          <a:noFill/>
          <a:ln/>
        </p:spPr>
        <p:txBody>
          <a:bodyPr wrap="square" lIns="0" tIns="0" rIns="0" bIns="0" rtlCol="0" anchor="t"/>
          <a:lstStyle/>
          <a:p>
            <a:pPr marL="0" indent="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Aliases enhance code clarity and reduce verbosity in declarations.</a:t>
            </a:r>
            <a:endParaRPr lang="en-US" sz="1850" dirty="0"/>
          </a:p>
        </p:txBody>
      </p:sp>
      <p:sp>
        <p:nvSpPr>
          <p:cNvPr id="15" name="Text 13"/>
          <p:cNvSpPr/>
          <p:nvPr/>
        </p:nvSpPr>
        <p:spPr>
          <a:xfrm>
            <a:off x="6010513" y="3889296"/>
            <a:ext cx="3385066" cy="381952"/>
          </a:xfrm>
          <a:prstGeom prst="rect">
            <a:avLst/>
          </a:prstGeom>
          <a:noFill/>
          <a:ln/>
        </p:spPr>
        <p:txBody>
          <a:bodyPr wrap="none" lIns="0" tIns="0" rIns="0" bIns="0" rtlCol="0" anchor="t"/>
          <a:lstStyle/>
          <a:p>
            <a:pPr marL="0" indent="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Example:</a:t>
            </a:r>
            <a:endParaRPr lang="en-US" sz="1850" dirty="0"/>
          </a:p>
        </p:txBody>
      </p:sp>
      <p:sp>
        <p:nvSpPr>
          <p:cNvPr id="16" name="Shape 14"/>
          <p:cNvSpPr/>
          <p:nvPr/>
        </p:nvSpPr>
        <p:spPr>
          <a:xfrm>
            <a:off x="6010513" y="4539734"/>
            <a:ext cx="3385066" cy="3031569"/>
          </a:xfrm>
          <a:prstGeom prst="roundRect">
            <a:avLst>
              <a:gd name="adj" fmla="val 1181"/>
            </a:avLst>
          </a:prstGeom>
          <a:solidFill>
            <a:srgbClr val="4C0107"/>
          </a:solidFill>
          <a:ln/>
        </p:spPr>
      </p:sp>
      <p:sp>
        <p:nvSpPr>
          <p:cNvPr id="17" name="Shape 15"/>
          <p:cNvSpPr/>
          <p:nvPr/>
        </p:nvSpPr>
        <p:spPr>
          <a:xfrm>
            <a:off x="5998607" y="4539734"/>
            <a:ext cx="3408878" cy="3031569"/>
          </a:xfrm>
          <a:prstGeom prst="roundRect">
            <a:avLst>
              <a:gd name="adj" fmla="val 1181"/>
            </a:avLst>
          </a:prstGeom>
          <a:solidFill>
            <a:srgbClr val="4C0107"/>
          </a:solidFill>
          <a:ln/>
        </p:spPr>
      </p:sp>
      <p:sp>
        <p:nvSpPr>
          <p:cNvPr id="18" name="Text 16"/>
          <p:cNvSpPr/>
          <p:nvPr/>
        </p:nvSpPr>
        <p:spPr>
          <a:xfrm>
            <a:off x="6237208" y="4718685"/>
            <a:ext cx="2931676" cy="2673668"/>
          </a:xfrm>
          <a:prstGeom prst="rect">
            <a:avLst/>
          </a:prstGeom>
          <a:noFill/>
          <a:ln/>
        </p:spPr>
        <p:txBody>
          <a:bodyPr wrap="square" lIns="0" tIns="0" rIns="0" bIns="0" rtlCol="0" anchor="t"/>
          <a:lstStyle/>
          <a:p>
            <a:pPr marL="0" indent="0">
              <a:lnSpc>
                <a:spcPts val="3000"/>
              </a:lnSpc>
              <a:buNone/>
            </a:pPr>
            <a:r>
              <a:rPr lang="en-US" sz="1850" dirty="0">
                <a:solidFill>
                  <a:srgbClr val="D9E1FF"/>
                </a:solidFill>
                <a:highlight>
                  <a:srgbClr val="4C0107"/>
                </a:highlight>
                <a:latin typeface="Consolas Light" pitchFamily="34" charset="0"/>
                <a:ea typeface="Consolas Light" pitchFamily="34" charset="-122"/>
                <a:cs typeface="Consolas Light" pitchFamily="34" charset="-120"/>
              </a:rPr>
              <a:t>typedef struct Point {</a:t>
            </a:r>
            <a:endParaRPr lang="en-US" sz="1850" dirty="0"/>
          </a:p>
          <a:p>
            <a:pPr marL="0" indent="0">
              <a:lnSpc>
                <a:spcPts val="3000"/>
              </a:lnSpc>
              <a:buNone/>
            </a:pPr>
            <a:r>
              <a:rPr lang="en-US" sz="1850" dirty="0">
                <a:solidFill>
                  <a:srgbClr val="D9E1FF"/>
                </a:solidFill>
                <a:highlight>
                  <a:srgbClr val="4C0107"/>
                </a:highlight>
                <a:latin typeface="Consolas Light" pitchFamily="34" charset="0"/>
                <a:ea typeface="Consolas Light" pitchFamily="34" charset="-122"/>
                <a:cs typeface="Consolas Light" pitchFamily="34" charset="-120"/>
              </a:rPr>
              <a:t>    int x;</a:t>
            </a:r>
            <a:endParaRPr lang="en-US" sz="1850" dirty="0"/>
          </a:p>
          <a:p>
            <a:pPr marL="0" indent="0">
              <a:lnSpc>
                <a:spcPts val="3000"/>
              </a:lnSpc>
              <a:buNone/>
            </a:pPr>
            <a:r>
              <a:rPr lang="en-US" sz="1850" dirty="0">
                <a:solidFill>
                  <a:srgbClr val="D9E1FF"/>
                </a:solidFill>
                <a:highlight>
                  <a:srgbClr val="4C0107"/>
                </a:highlight>
                <a:latin typeface="Consolas Light" pitchFamily="34" charset="0"/>
                <a:ea typeface="Consolas Light" pitchFamily="34" charset="-122"/>
                <a:cs typeface="Consolas Light" pitchFamily="34" charset="-120"/>
              </a:rPr>
              <a:t>    int y;</a:t>
            </a:r>
            <a:endParaRPr lang="en-US" sz="1850" dirty="0"/>
          </a:p>
          <a:p>
            <a:pPr marL="0" indent="0">
              <a:lnSpc>
                <a:spcPts val="3000"/>
              </a:lnSpc>
              <a:buNone/>
            </a:pPr>
            <a:r>
              <a:rPr lang="en-US" sz="1850" dirty="0">
                <a:solidFill>
                  <a:srgbClr val="D9E1FF"/>
                </a:solidFill>
                <a:highlight>
                  <a:srgbClr val="4C0107"/>
                </a:highlight>
                <a:latin typeface="Consolas Light" pitchFamily="34" charset="0"/>
                <a:ea typeface="Consolas Light" pitchFamily="34" charset="-122"/>
                <a:cs typeface="Consolas Light" pitchFamily="34" charset="-120"/>
              </a:rPr>
              <a:t>} Point;</a:t>
            </a:r>
            <a:endParaRPr lang="en-US" sz="1850" dirty="0"/>
          </a:p>
          <a:p>
            <a:pPr marL="0" indent="0">
              <a:lnSpc>
                <a:spcPts val="3000"/>
              </a:lnSpc>
              <a:buNone/>
            </a:pPr>
            <a:endParaRPr lang="en-US" sz="1850" dirty="0"/>
          </a:p>
          <a:p>
            <a:pPr marL="0" indent="0">
              <a:lnSpc>
                <a:spcPts val="3000"/>
              </a:lnSpc>
              <a:buNone/>
            </a:pPr>
            <a:r>
              <a:rPr lang="en-US" sz="1850" dirty="0">
                <a:solidFill>
                  <a:srgbClr val="D9E1FF"/>
                </a:solidFill>
                <a:highlight>
                  <a:srgbClr val="4C0107"/>
                </a:highlight>
                <a:latin typeface="Consolas Light" pitchFamily="34" charset="0"/>
                <a:ea typeface="Consolas Light" pitchFamily="34" charset="-122"/>
                <a:cs typeface="Consolas Light" pitchFamily="34" charset="-120"/>
              </a:rPr>
              <a:t>Point p1;    // Instead of "struct Point p1"</a:t>
            </a:r>
            <a:endParaRPr lang="en-US" sz="1850" dirty="0"/>
          </a:p>
        </p:txBody>
      </p:sp>
      <p:sp>
        <p:nvSpPr>
          <p:cNvPr id="19" name="Shape 17"/>
          <p:cNvSpPr/>
          <p:nvPr/>
        </p:nvSpPr>
        <p:spPr>
          <a:xfrm>
            <a:off x="9634180" y="2106216"/>
            <a:ext cx="537091" cy="537091"/>
          </a:xfrm>
          <a:prstGeom prst="roundRect">
            <a:avLst>
              <a:gd name="adj" fmla="val 6667"/>
            </a:avLst>
          </a:prstGeom>
          <a:solidFill>
            <a:srgbClr val="2F2B54"/>
          </a:solidFill>
          <a:ln/>
        </p:spPr>
      </p:sp>
      <p:sp>
        <p:nvSpPr>
          <p:cNvPr id="20" name="Text 18"/>
          <p:cNvSpPr/>
          <p:nvPr/>
        </p:nvSpPr>
        <p:spPr>
          <a:xfrm>
            <a:off x="9815274" y="2206228"/>
            <a:ext cx="174903" cy="337066"/>
          </a:xfrm>
          <a:prstGeom prst="rect">
            <a:avLst/>
          </a:prstGeom>
          <a:noFill/>
          <a:ln/>
        </p:spPr>
        <p:txBody>
          <a:bodyPr wrap="none" lIns="0" tIns="0" rIns="0" bIns="0" rtlCol="0" anchor="t"/>
          <a:lstStyle/>
          <a:p>
            <a:pPr marL="0" indent="0" algn="ctr">
              <a:lnSpc>
                <a:spcPts val="2650"/>
              </a:lnSpc>
              <a:buNone/>
            </a:pPr>
            <a:r>
              <a:rPr lang="en-US" sz="2650" dirty="0">
                <a:solidFill>
                  <a:srgbClr val="D9E1FF"/>
                </a:solidFill>
                <a:latin typeface="Kanit" pitchFamily="34" charset="0"/>
                <a:ea typeface="Kanit" pitchFamily="34" charset="-122"/>
                <a:cs typeface="Kanit" pitchFamily="34" charset="-120"/>
              </a:rPr>
              <a:t>3</a:t>
            </a:r>
            <a:endParaRPr lang="en-US" sz="2650" dirty="0"/>
          </a:p>
        </p:txBody>
      </p:sp>
      <p:sp>
        <p:nvSpPr>
          <p:cNvPr id="21" name="Text 19"/>
          <p:cNvSpPr/>
          <p:nvPr/>
        </p:nvSpPr>
        <p:spPr>
          <a:xfrm>
            <a:off x="10409873" y="2106216"/>
            <a:ext cx="2808327" cy="350996"/>
          </a:xfrm>
          <a:prstGeom prst="rect">
            <a:avLst/>
          </a:prstGeom>
          <a:noFill/>
          <a:ln/>
        </p:spPr>
        <p:txBody>
          <a:bodyPr wrap="none" lIns="0" tIns="0" rIns="0" bIns="0" rtlCol="0" anchor="t"/>
          <a:lstStyle/>
          <a:p>
            <a:pPr marL="0" indent="0">
              <a:lnSpc>
                <a:spcPts val="2750"/>
              </a:lnSpc>
              <a:buNone/>
            </a:pPr>
            <a:r>
              <a:rPr lang="en-US" sz="2200" dirty="0">
                <a:solidFill>
                  <a:srgbClr val="D9E1FF"/>
                </a:solidFill>
                <a:latin typeface="Kanit" pitchFamily="34" charset="0"/>
                <a:ea typeface="Kanit" pitchFamily="34" charset="-122"/>
                <a:cs typeface="Kanit" pitchFamily="34" charset="-120"/>
              </a:rPr>
              <a:t>Abstraction</a:t>
            </a:r>
            <a:endParaRPr lang="en-US" sz="2200" dirty="0"/>
          </a:p>
        </p:txBody>
      </p:sp>
      <p:sp>
        <p:nvSpPr>
          <p:cNvPr id="22" name="Text 20"/>
          <p:cNvSpPr/>
          <p:nvPr/>
        </p:nvSpPr>
        <p:spPr>
          <a:xfrm>
            <a:off x="10409873" y="2600325"/>
            <a:ext cx="3385066" cy="1145858"/>
          </a:xfrm>
          <a:prstGeom prst="rect">
            <a:avLst/>
          </a:prstGeom>
          <a:noFill/>
          <a:ln/>
        </p:spPr>
        <p:txBody>
          <a:bodyPr wrap="square" lIns="0" tIns="0" rIns="0" bIns="0" rtlCol="0" anchor="t"/>
          <a:lstStyle/>
          <a:p>
            <a:pPr marL="0" indent="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Abstract underlying types, simplifying maintenance and future changes.</a:t>
            </a:r>
            <a:endParaRPr lang="en-US" sz="1850" dirty="0"/>
          </a:p>
        </p:txBody>
      </p:sp>
      <p:sp>
        <p:nvSpPr>
          <p:cNvPr id="23" name="Text 21"/>
          <p:cNvSpPr/>
          <p:nvPr/>
        </p:nvSpPr>
        <p:spPr>
          <a:xfrm>
            <a:off x="10409873" y="3889296"/>
            <a:ext cx="3385066" cy="381952"/>
          </a:xfrm>
          <a:prstGeom prst="rect">
            <a:avLst/>
          </a:prstGeom>
          <a:noFill/>
          <a:ln/>
        </p:spPr>
        <p:txBody>
          <a:bodyPr wrap="none" lIns="0" tIns="0" rIns="0" bIns="0" rtlCol="0" anchor="t"/>
          <a:lstStyle/>
          <a:p>
            <a:pPr marL="0" indent="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Example:</a:t>
            </a:r>
            <a:endParaRPr lang="en-US" sz="1850" dirty="0"/>
          </a:p>
        </p:txBody>
      </p:sp>
      <p:sp>
        <p:nvSpPr>
          <p:cNvPr id="24" name="Shape 22"/>
          <p:cNvSpPr/>
          <p:nvPr/>
        </p:nvSpPr>
        <p:spPr>
          <a:xfrm>
            <a:off x="10409873" y="4539734"/>
            <a:ext cx="3385066" cy="3031569"/>
          </a:xfrm>
          <a:prstGeom prst="roundRect">
            <a:avLst>
              <a:gd name="adj" fmla="val 1181"/>
            </a:avLst>
          </a:prstGeom>
          <a:solidFill>
            <a:srgbClr val="4C0107"/>
          </a:solidFill>
          <a:ln/>
        </p:spPr>
      </p:sp>
      <p:sp>
        <p:nvSpPr>
          <p:cNvPr id="25" name="Shape 23"/>
          <p:cNvSpPr/>
          <p:nvPr/>
        </p:nvSpPr>
        <p:spPr>
          <a:xfrm>
            <a:off x="10397966" y="4539734"/>
            <a:ext cx="3408878" cy="3031569"/>
          </a:xfrm>
          <a:prstGeom prst="roundRect">
            <a:avLst>
              <a:gd name="adj" fmla="val 1181"/>
            </a:avLst>
          </a:prstGeom>
          <a:solidFill>
            <a:srgbClr val="4C0107"/>
          </a:solidFill>
          <a:ln/>
        </p:spPr>
      </p:sp>
      <p:sp>
        <p:nvSpPr>
          <p:cNvPr id="26" name="Text 24"/>
          <p:cNvSpPr/>
          <p:nvPr/>
        </p:nvSpPr>
        <p:spPr>
          <a:xfrm>
            <a:off x="10636568" y="4718685"/>
            <a:ext cx="2931676" cy="2673668"/>
          </a:xfrm>
          <a:prstGeom prst="rect">
            <a:avLst/>
          </a:prstGeom>
          <a:noFill/>
          <a:ln/>
        </p:spPr>
        <p:txBody>
          <a:bodyPr wrap="square" lIns="0" tIns="0" rIns="0" bIns="0" rtlCol="0" anchor="t"/>
          <a:lstStyle/>
          <a:p>
            <a:pPr marL="0" indent="0">
              <a:lnSpc>
                <a:spcPts val="3000"/>
              </a:lnSpc>
              <a:buNone/>
            </a:pPr>
            <a:r>
              <a:rPr lang="en-US" sz="1850" dirty="0">
                <a:solidFill>
                  <a:srgbClr val="D9E1FF"/>
                </a:solidFill>
                <a:highlight>
                  <a:srgbClr val="4C0107"/>
                </a:highlight>
                <a:latin typeface="Consolas Light" pitchFamily="34" charset="0"/>
                <a:ea typeface="Consolas Light" pitchFamily="34" charset="-122"/>
                <a:cs typeface="Consolas Light" pitchFamily="34" charset="-120"/>
              </a:rPr>
              <a:t>typedef float Currency;    // Can be changed to double later</a:t>
            </a:r>
            <a:endParaRPr lang="en-US" sz="1850" dirty="0"/>
          </a:p>
          <a:p>
            <a:pPr marL="0" indent="0">
              <a:lnSpc>
                <a:spcPts val="3000"/>
              </a:lnSpc>
              <a:buNone/>
            </a:pPr>
            <a:endParaRPr lang="en-US" sz="1850" dirty="0"/>
          </a:p>
          <a:p>
            <a:pPr marL="0" indent="0">
              <a:lnSpc>
                <a:spcPts val="3000"/>
              </a:lnSpc>
              <a:buNone/>
            </a:pPr>
            <a:r>
              <a:rPr lang="en-US" sz="1850" dirty="0">
                <a:solidFill>
                  <a:srgbClr val="D9E1FF"/>
                </a:solidFill>
                <a:highlight>
                  <a:srgbClr val="4C0107"/>
                </a:highlight>
                <a:latin typeface="Consolas Light" pitchFamily="34" charset="0"/>
                <a:ea typeface="Consolas Light" pitchFamily="34" charset="-122"/>
                <a:cs typeface="Consolas Light" pitchFamily="34" charset="-120"/>
              </a:rPr>
              <a:t>Currency balance = 100.50;    // Code using Currency stays the same</a:t>
            </a:r>
            <a:endParaRPr lang="en-US" sz="18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837724" y="1486495"/>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Kanit" pitchFamily="34" charset="0"/>
                <a:ea typeface="Kanit" pitchFamily="34" charset="-122"/>
                <a:cs typeface="Kanit" pitchFamily="34" charset="-120"/>
              </a:rPr>
              <a:t>typedef with Pointers</a:t>
            </a:r>
            <a:endParaRPr lang="en-US" sz="4400" dirty="0"/>
          </a:p>
        </p:txBody>
      </p:sp>
      <p:sp>
        <p:nvSpPr>
          <p:cNvPr id="3" name="Text 1"/>
          <p:cNvSpPr/>
          <p:nvPr/>
        </p:nvSpPr>
        <p:spPr>
          <a:xfrm>
            <a:off x="837724" y="2788801"/>
            <a:ext cx="3010614"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Kanit" pitchFamily="34" charset="0"/>
                <a:ea typeface="Kanit" pitchFamily="34" charset="-122"/>
                <a:cs typeface="Kanit" pitchFamily="34" charset="-120"/>
              </a:rPr>
              <a:t>Creating Pointer Aliases</a:t>
            </a:r>
            <a:endParaRPr lang="en-US" sz="2200" dirty="0"/>
          </a:p>
        </p:txBody>
      </p:sp>
      <p:sp>
        <p:nvSpPr>
          <p:cNvPr id="4" name="Text 2"/>
          <p:cNvSpPr/>
          <p:nvPr/>
        </p:nvSpPr>
        <p:spPr>
          <a:xfrm>
            <a:off x="837724" y="3380065"/>
            <a:ext cx="6185535" cy="1149072"/>
          </a:xfrm>
          <a:prstGeom prst="rect">
            <a:avLst/>
          </a:prstGeom>
          <a:noFill/>
          <a:ln/>
        </p:spPr>
        <p:txBody>
          <a:bodyPr wrap="square" lIns="0" tIns="0" rIns="0" bIns="0" rtlCol="0" anchor="t"/>
          <a:lstStyle/>
          <a:p>
            <a:pPr marL="0" indent="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typedef can create meaningful aliases for pointer types, making complex pointer declarations more readable.</a:t>
            </a:r>
            <a:endParaRPr lang="en-US" sz="1850" dirty="0"/>
          </a:p>
        </p:txBody>
      </p:sp>
      <p:sp>
        <p:nvSpPr>
          <p:cNvPr id="5" name="Text 3"/>
          <p:cNvSpPr/>
          <p:nvPr/>
        </p:nvSpPr>
        <p:spPr>
          <a:xfrm>
            <a:off x="837724" y="4744522"/>
            <a:ext cx="6185535" cy="383024"/>
          </a:xfrm>
          <a:prstGeom prst="rect">
            <a:avLst/>
          </a:prstGeom>
          <a:noFill/>
          <a:ln/>
        </p:spPr>
        <p:txBody>
          <a:bodyPr wrap="none" lIns="0" tIns="0" rIns="0" bIns="0" rtlCol="0" anchor="t"/>
          <a:lstStyle/>
          <a:p>
            <a:pPr marL="0" indent="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Common use cases include:</a:t>
            </a:r>
            <a:endParaRPr lang="en-US" sz="1850" dirty="0"/>
          </a:p>
        </p:txBody>
      </p:sp>
      <p:sp>
        <p:nvSpPr>
          <p:cNvPr id="6" name="Text 4"/>
          <p:cNvSpPr/>
          <p:nvPr/>
        </p:nvSpPr>
        <p:spPr>
          <a:xfrm>
            <a:off x="837724" y="5342930"/>
            <a:ext cx="6185535"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9E1FF"/>
                </a:solidFill>
                <a:latin typeface="Martel Sans Light" pitchFamily="34" charset="0"/>
                <a:ea typeface="Martel Sans Light" pitchFamily="34" charset="-122"/>
                <a:cs typeface="Martel Sans Light" pitchFamily="34" charset="-120"/>
              </a:rPr>
              <a:t>Function pointer types</a:t>
            </a:r>
            <a:endParaRPr lang="en-US" sz="1850" dirty="0"/>
          </a:p>
        </p:txBody>
      </p:sp>
      <p:sp>
        <p:nvSpPr>
          <p:cNvPr id="7" name="Text 5"/>
          <p:cNvSpPr/>
          <p:nvPr/>
        </p:nvSpPr>
        <p:spPr>
          <a:xfrm>
            <a:off x="837724" y="5809655"/>
            <a:ext cx="6185535"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9E1FF"/>
                </a:solidFill>
                <a:latin typeface="Martel Sans Light" pitchFamily="34" charset="0"/>
                <a:ea typeface="Martel Sans Light" pitchFamily="34" charset="-122"/>
                <a:cs typeface="Martel Sans Light" pitchFamily="34" charset="-120"/>
              </a:rPr>
              <a:t>Complex data structure pointers</a:t>
            </a:r>
            <a:endParaRPr lang="en-US" sz="1850" dirty="0"/>
          </a:p>
        </p:txBody>
      </p:sp>
      <p:sp>
        <p:nvSpPr>
          <p:cNvPr id="8" name="Text 6"/>
          <p:cNvSpPr/>
          <p:nvPr/>
        </p:nvSpPr>
        <p:spPr>
          <a:xfrm>
            <a:off x="837724" y="6276380"/>
            <a:ext cx="6185535"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9E1FF"/>
                </a:solidFill>
                <a:latin typeface="Martel Sans Light" pitchFamily="34" charset="0"/>
                <a:ea typeface="Martel Sans Light" pitchFamily="34" charset="-122"/>
                <a:cs typeface="Martel Sans Light" pitchFamily="34" charset="-120"/>
              </a:rPr>
              <a:t>Array pointers</a:t>
            </a:r>
            <a:endParaRPr lang="en-US" sz="1850" dirty="0"/>
          </a:p>
        </p:txBody>
      </p:sp>
      <p:sp>
        <p:nvSpPr>
          <p:cNvPr id="9" name="Text 7"/>
          <p:cNvSpPr/>
          <p:nvPr/>
        </p:nvSpPr>
        <p:spPr>
          <a:xfrm>
            <a:off x="7614761" y="2788801"/>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Kanit" pitchFamily="34" charset="0"/>
                <a:ea typeface="Kanit" pitchFamily="34" charset="-122"/>
                <a:cs typeface="Kanit" pitchFamily="34" charset="-120"/>
              </a:rPr>
              <a:t>Example</a:t>
            </a:r>
            <a:endParaRPr lang="en-US" sz="2200" dirty="0"/>
          </a:p>
        </p:txBody>
      </p:sp>
      <p:sp>
        <p:nvSpPr>
          <p:cNvPr id="10" name="Shape 8"/>
          <p:cNvSpPr/>
          <p:nvPr/>
        </p:nvSpPr>
        <p:spPr>
          <a:xfrm>
            <a:off x="7614761" y="3409950"/>
            <a:ext cx="6185535" cy="1507927"/>
          </a:xfrm>
          <a:prstGeom prst="roundRect">
            <a:avLst>
              <a:gd name="adj" fmla="val 2381"/>
            </a:avLst>
          </a:prstGeom>
          <a:solidFill>
            <a:srgbClr val="4C0107"/>
          </a:solidFill>
          <a:ln/>
        </p:spPr>
      </p:sp>
      <p:sp>
        <p:nvSpPr>
          <p:cNvPr id="11" name="Shape 9"/>
          <p:cNvSpPr/>
          <p:nvPr/>
        </p:nvSpPr>
        <p:spPr>
          <a:xfrm>
            <a:off x="7602855" y="3409950"/>
            <a:ext cx="6209348" cy="1507927"/>
          </a:xfrm>
          <a:prstGeom prst="roundRect">
            <a:avLst>
              <a:gd name="adj" fmla="val 2381"/>
            </a:avLst>
          </a:prstGeom>
          <a:solidFill>
            <a:srgbClr val="4C0107"/>
          </a:solidFill>
          <a:ln/>
        </p:spPr>
      </p:sp>
      <p:sp>
        <p:nvSpPr>
          <p:cNvPr id="12" name="Text 10"/>
          <p:cNvSpPr/>
          <p:nvPr/>
        </p:nvSpPr>
        <p:spPr>
          <a:xfrm>
            <a:off x="7842171" y="3589377"/>
            <a:ext cx="5730716" cy="1149072"/>
          </a:xfrm>
          <a:prstGeom prst="rect">
            <a:avLst/>
          </a:prstGeom>
          <a:noFill/>
          <a:ln/>
        </p:spPr>
        <p:txBody>
          <a:bodyPr wrap="square" lIns="0" tIns="0" rIns="0" bIns="0" rtlCol="0" anchor="t"/>
          <a:lstStyle/>
          <a:p>
            <a:pPr marL="0" indent="0">
              <a:lnSpc>
                <a:spcPts val="3000"/>
              </a:lnSpc>
              <a:buNone/>
            </a:pPr>
            <a:r>
              <a:rPr lang="en-US" sz="1850" dirty="0">
                <a:solidFill>
                  <a:srgbClr val="D9E1FF"/>
                </a:solidFill>
                <a:highlight>
                  <a:srgbClr val="4C0107"/>
                </a:highlight>
                <a:latin typeface="Consolas Light" pitchFamily="34" charset="0"/>
                <a:ea typeface="Consolas Light" pitchFamily="34" charset="-122"/>
                <a:cs typeface="Consolas Light" pitchFamily="34" charset="-120"/>
              </a:rPr>
              <a:t>// Simple pointer typedef</a:t>
            </a:r>
            <a:endParaRPr lang="en-US" sz="1850" dirty="0"/>
          </a:p>
          <a:p>
            <a:pPr marL="0" indent="0">
              <a:lnSpc>
                <a:spcPts val="3000"/>
              </a:lnSpc>
              <a:buNone/>
            </a:pPr>
            <a:r>
              <a:rPr lang="en-US" sz="1850" dirty="0">
                <a:solidFill>
                  <a:srgbClr val="D9E1FF"/>
                </a:solidFill>
                <a:highlight>
                  <a:srgbClr val="4C0107"/>
                </a:highlight>
                <a:latin typeface="Consolas Light" pitchFamily="34" charset="0"/>
                <a:ea typeface="Consolas Light" pitchFamily="34" charset="-122"/>
                <a:cs typeface="Consolas Light" pitchFamily="34" charset="-120"/>
              </a:rPr>
              <a:t>typedef int* IntPtr;</a:t>
            </a:r>
            <a:endParaRPr lang="en-US" sz="1850" dirty="0"/>
          </a:p>
          <a:p>
            <a:pPr marL="0" indent="0">
              <a:lnSpc>
                <a:spcPts val="3000"/>
              </a:lnSpc>
              <a:buNone/>
            </a:pPr>
            <a:r>
              <a:rPr lang="en-US" sz="1850" dirty="0">
                <a:solidFill>
                  <a:srgbClr val="D9E1FF"/>
                </a:solidFill>
                <a:highlight>
                  <a:srgbClr val="4C0107"/>
                </a:highlight>
                <a:latin typeface="Consolas Light" pitchFamily="34" charset="0"/>
                <a:ea typeface="Consolas Light" pitchFamily="34" charset="-122"/>
                <a:cs typeface="Consolas Light" pitchFamily="34" charset="-120"/>
              </a:rPr>
              <a:t>IntPtr p = &amp;value;</a:t>
            </a:r>
            <a:endParaRPr lang="en-US" sz="1850" dirty="0"/>
          </a:p>
        </p:txBody>
      </p:sp>
      <p:sp>
        <p:nvSpPr>
          <p:cNvPr id="13" name="Text 11"/>
          <p:cNvSpPr/>
          <p:nvPr/>
        </p:nvSpPr>
        <p:spPr>
          <a:xfrm>
            <a:off x="7614761" y="5187077"/>
            <a:ext cx="6185535" cy="766048"/>
          </a:xfrm>
          <a:prstGeom prst="rect">
            <a:avLst/>
          </a:prstGeom>
          <a:noFill/>
          <a:ln/>
        </p:spPr>
        <p:txBody>
          <a:bodyPr wrap="square" lIns="0" tIns="0" rIns="0" bIns="0" rtlCol="0" anchor="t"/>
          <a:lstStyle/>
          <a:p>
            <a:pPr marL="0" indent="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These aliases make pointer declarations clearer and easier to understand.</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683895"/>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Kanit" pitchFamily="34" charset="0"/>
                <a:ea typeface="Kanit" pitchFamily="34" charset="-122"/>
                <a:cs typeface="Kanit" pitchFamily="34" charset="-120"/>
              </a:rPr>
              <a:t>Structure Syntax</a:t>
            </a:r>
            <a:endParaRPr lang="en-US" sz="4400" dirty="0"/>
          </a:p>
        </p:txBody>
      </p:sp>
      <p:sp>
        <p:nvSpPr>
          <p:cNvPr id="4" name="Shape 1"/>
          <p:cNvSpPr/>
          <p:nvPr/>
        </p:nvSpPr>
        <p:spPr>
          <a:xfrm>
            <a:off x="6324124" y="1746885"/>
            <a:ext cx="7468553" cy="2656999"/>
          </a:xfrm>
          <a:prstGeom prst="roundRect">
            <a:avLst>
              <a:gd name="adj" fmla="val 1351"/>
            </a:avLst>
          </a:prstGeom>
          <a:solidFill>
            <a:srgbClr val="4C0107"/>
          </a:solidFill>
          <a:ln/>
        </p:spPr>
      </p:sp>
      <p:sp>
        <p:nvSpPr>
          <p:cNvPr id="5" name="Shape 2"/>
          <p:cNvSpPr/>
          <p:nvPr/>
        </p:nvSpPr>
        <p:spPr>
          <a:xfrm>
            <a:off x="6312218" y="1746885"/>
            <a:ext cx="7492365" cy="2656999"/>
          </a:xfrm>
          <a:prstGeom prst="roundRect">
            <a:avLst>
              <a:gd name="adj" fmla="val 1351"/>
            </a:avLst>
          </a:prstGeom>
          <a:solidFill>
            <a:srgbClr val="4C0107"/>
          </a:solidFill>
          <a:ln/>
        </p:spPr>
      </p:sp>
      <p:sp>
        <p:nvSpPr>
          <p:cNvPr id="6" name="Text 3"/>
          <p:cNvSpPr/>
          <p:nvPr/>
        </p:nvSpPr>
        <p:spPr>
          <a:xfrm>
            <a:off x="6551533" y="1926312"/>
            <a:ext cx="7013734" cy="2298144"/>
          </a:xfrm>
          <a:prstGeom prst="rect">
            <a:avLst/>
          </a:prstGeom>
          <a:noFill/>
          <a:ln/>
        </p:spPr>
        <p:txBody>
          <a:bodyPr wrap="square" lIns="0" tIns="0" rIns="0" bIns="0" rtlCol="0" anchor="t"/>
          <a:lstStyle/>
          <a:p>
            <a:pPr marL="0" indent="0">
              <a:lnSpc>
                <a:spcPts val="3000"/>
              </a:lnSpc>
              <a:buNone/>
            </a:pPr>
            <a:r>
              <a:rPr lang="en-US" sz="1850" dirty="0">
                <a:solidFill>
                  <a:srgbClr val="D9E1FF"/>
                </a:solidFill>
                <a:highlight>
                  <a:srgbClr val="4C0107"/>
                </a:highlight>
                <a:latin typeface="Consolas Light" pitchFamily="34" charset="0"/>
                <a:ea typeface="Consolas Light" pitchFamily="34" charset="-122"/>
                <a:cs typeface="Consolas Light" pitchFamily="34" charset="-120"/>
              </a:rPr>
              <a:t>struct StructureName {
    dataType member1;
    dataType member2;
    // more members
};
</a:t>
            </a:r>
            <a:endParaRPr lang="en-US" sz="1850" dirty="0"/>
          </a:p>
        </p:txBody>
      </p:sp>
      <p:pic>
        <p:nvPicPr>
          <p:cNvPr id="7" name="Image 1" descr="preencoded.png"/>
          <p:cNvPicPr>
            <a:picLocks noChangeAspect="1"/>
          </p:cNvPicPr>
          <p:nvPr/>
        </p:nvPicPr>
        <p:blipFill>
          <a:blip r:embed="rId4"/>
          <a:stretch>
            <a:fillRect/>
          </a:stretch>
        </p:blipFill>
        <p:spPr>
          <a:xfrm>
            <a:off x="6324124" y="4673084"/>
            <a:ext cx="1196816" cy="1436251"/>
          </a:xfrm>
          <a:prstGeom prst="rect">
            <a:avLst/>
          </a:prstGeom>
        </p:spPr>
      </p:pic>
      <p:sp>
        <p:nvSpPr>
          <p:cNvPr id="8" name="Text 4"/>
          <p:cNvSpPr/>
          <p:nvPr/>
        </p:nvSpPr>
        <p:spPr>
          <a:xfrm>
            <a:off x="7879913" y="4912400"/>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D9E1FF"/>
                </a:solidFill>
                <a:latin typeface="Kanit" pitchFamily="34" charset="0"/>
                <a:ea typeface="Kanit" pitchFamily="34" charset="-122"/>
                <a:cs typeface="Kanit" pitchFamily="34" charset="-120"/>
              </a:rPr>
              <a:t>struct StructureName</a:t>
            </a:r>
            <a:endParaRPr lang="en-US" sz="2200" dirty="0"/>
          </a:p>
        </p:txBody>
      </p:sp>
      <p:sp>
        <p:nvSpPr>
          <p:cNvPr id="9" name="Text 5"/>
          <p:cNvSpPr/>
          <p:nvPr/>
        </p:nvSpPr>
        <p:spPr>
          <a:xfrm>
            <a:off x="7879913" y="5407938"/>
            <a:ext cx="5912763" cy="383024"/>
          </a:xfrm>
          <a:prstGeom prst="rect">
            <a:avLst/>
          </a:prstGeom>
          <a:noFill/>
          <a:ln/>
        </p:spPr>
        <p:txBody>
          <a:bodyPr wrap="non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This declares the structure's name.</a:t>
            </a:r>
            <a:endParaRPr lang="en-US" sz="1850" dirty="0"/>
          </a:p>
        </p:txBody>
      </p:sp>
      <p:pic>
        <p:nvPicPr>
          <p:cNvPr id="10" name="Image 2" descr="preencoded.png"/>
          <p:cNvPicPr>
            <a:picLocks noChangeAspect="1"/>
          </p:cNvPicPr>
          <p:nvPr/>
        </p:nvPicPr>
        <p:blipFill>
          <a:blip r:embed="rId5"/>
          <a:stretch>
            <a:fillRect/>
          </a:stretch>
        </p:blipFill>
        <p:spPr>
          <a:xfrm>
            <a:off x="6324124" y="6109335"/>
            <a:ext cx="1196816" cy="1436251"/>
          </a:xfrm>
          <a:prstGeom prst="rect">
            <a:avLst/>
          </a:prstGeom>
        </p:spPr>
      </p:pic>
      <p:sp>
        <p:nvSpPr>
          <p:cNvPr id="11" name="Text 6"/>
          <p:cNvSpPr/>
          <p:nvPr/>
        </p:nvSpPr>
        <p:spPr>
          <a:xfrm>
            <a:off x="7879913" y="6348651"/>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D9E1FF"/>
                </a:solidFill>
                <a:latin typeface="Kanit" pitchFamily="34" charset="0"/>
                <a:ea typeface="Kanit" pitchFamily="34" charset="-122"/>
                <a:cs typeface="Kanit" pitchFamily="34" charset="-120"/>
              </a:rPr>
              <a:t>dataType member1;</a:t>
            </a:r>
            <a:endParaRPr lang="en-US" sz="2200" dirty="0"/>
          </a:p>
        </p:txBody>
      </p:sp>
      <p:sp>
        <p:nvSpPr>
          <p:cNvPr id="12" name="Text 7"/>
          <p:cNvSpPr/>
          <p:nvPr/>
        </p:nvSpPr>
        <p:spPr>
          <a:xfrm>
            <a:off x="7879913" y="6844189"/>
            <a:ext cx="5912763" cy="383024"/>
          </a:xfrm>
          <a:prstGeom prst="rect">
            <a:avLst/>
          </a:prstGeom>
          <a:noFill/>
          <a:ln/>
        </p:spPr>
        <p:txBody>
          <a:bodyPr wrap="non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This declares members within the structure.</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106454"/>
            <a:ext cx="7347704"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Kanit" pitchFamily="34" charset="0"/>
                <a:ea typeface="Kanit" pitchFamily="34" charset="-122"/>
                <a:cs typeface="Kanit" pitchFamily="34" charset="-120"/>
              </a:rPr>
              <a:t>Declaring Structure Variables</a:t>
            </a:r>
            <a:endParaRPr lang="en-US" sz="4400" dirty="0"/>
          </a:p>
        </p:txBody>
      </p:sp>
      <p:sp>
        <p:nvSpPr>
          <p:cNvPr id="4" name="Shape 1"/>
          <p:cNvSpPr/>
          <p:nvPr/>
        </p:nvSpPr>
        <p:spPr>
          <a:xfrm>
            <a:off x="837724" y="3169444"/>
            <a:ext cx="7468553" cy="1357193"/>
          </a:xfrm>
          <a:prstGeom prst="roundRect">
            <a:avLst>
              <a:gd name="adj" fmla="val 2646"/>
            </a:avLst>
          </a:prstGeom>
          <a:solidFill>
            <a:srgbClr val="2F2B54"/>
          </a:solidFill>
          <a:ln/>
        </p:spPr>
      </p:sp>
      <p:sp>
        <p:nvSpPr>
          <p:cNvPr id="5" name="Text 2"/>
          <p:cNvSpPr/>
          <p:nvPr/>
        </p:nvSpPr>
        <p:spPr>
          <a:xfrm>
            <a:off x="1077039" y="3408759"/>
            <a:ext cx="2816185" cy="351949"/>
          </a:xfrm>
          <a:prstGeom prst="rect">
            <a:avLst/>
          </a:prstGeom>
          <a:noFill/>
          <a:ln/>
        </p:spPr>
        <p:txBody>
          <a:bodyPr wrap="none" lIns="0" tIns="0" rIns="0" bIns="0" rtlCol="0" anchor="t"/>
          <a:lstStyle/>
          <a:p>
            <a:pPr marL="0" indent="0">
              <a:lnSpc>
                <a:spcPts val="2750"/>
              </a:lnSpc>
              <a:buNone/>
            </a:pPr>
            <a:r>
              <a:rPr lang="en-US" sz="2200" dirty="0">
                <a:solidFill>
                  <a:srgbClr val="D9E1FF"/>
                </a:solidFill>
                <a:latin typeface="Kanit" pitchFamily="34" charset="0"/>
                <a:ea typeface="Kanit" pitchFamily="34" charset="-122"/>
                <a:cs typeface="Kanit" pitchFamily="34" charset="-120"/>
              </a:rPr>
              <a:t>Within </a:t>
            </a:r>
            <a:r>
              <a:rPr lang="en-US" sz="2200" b="1" dirty="0">
                <a:solidFill>
                  <a:srgbClr val="D9E1FF"/>
                </a:solidFill>
                <a:latin typeface="Kanit" pitchFamily="34" charset="0"/>
                <a:ea typeface="Kanit" pitchFamily="34" charset="-122"/>
                <a:cs typeface="Kanit" pitchFamily="34" charset="-120"/>
              </a:rPr>
              <a:t>main()</a:t>
            </a:r>
            <a:endParaRPr lang="en-US" sz="2200" dirty="0"/>
          </a:p>
        </p:txBody>
      </p:sp>
      <p:sp>
        <p:nvSpPr>
          <p:cNvPr id="6" name="Text 3"/>
          <p:cNvSpPr/>
          <p:nvPr/>
        </p:nvSpPr>
        <p:spPr>
          <a:xfrm>
            <a:off x="1077039" y="3904297"/>
            <a:ext cx="6989921" cy="383024"/>
          </a:xfrm>
          <a:prstGeom prst="rect">
            <a:avLst/>
          </a:prstGeom>
          <a:noFill/>
          <a:ln/>
        </p:spPr>
        <p:txBody>
          <a:bodyPr wrap="none" lIns="0" tIns="0" rIns="0" bIns="0" rtlCol="0" anchor="t"/>
          <a:lstStyle/>
          <a:p>
            <a:pPr marL="0" indent="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Declare inside the </a:t>
            </a:r>
            <a:r>
              <a:rPr lang="en-US" sz="1850" b="1" dirty="0">
                <a:solidFill>
                  <a:srgbClr val="D9E1FF"/>
                </a:solidFill>
                <a:latin typeface="Martel Sans Light" pitchFamily="34" charset="0"/>
                <a:ea typeface="Martel Sans Light" pitchFamily="34" charset="-122"/>
                <a:cs typeface="Martel Sans Light" pitchFamily="34" charset="-120"/>
              </a:rPr>
              <a:t>main</a:t>
            </a:r>
            <a:r>
              <a:rPr lang="en-US" sz="1850" dirty="0">
                <a:solidFill>
                  <a:srgbClr val="D9E1FF"/>
                </a:solidFill>
                <a:latin typeface="Martel Sans Light" pitchFamily="34" charset="0"/>
                <a:ea typeface="Martel Sans Light" pitchFamily="34" charset="-122"/>
                <a:cs typeface="Martel Sans Light" pitchFamily="34" charset="-120"/>
              </a:rPr>
              <a:t> function.</a:t>
            </a:r>
            <a:endParaRPr lang="en-US" sz="1850" dirty="0"/>
          </a:p>
        </p:txBody>
      </p:sp>
      <p:sp>
        <p:nvSpPr>
          <p:cNvPr id="7" name="Shape 4"/>
          <p:cNvSpPr/>
          <p:nvPr/>
        </p:nvSpPr>
        <p:spPr>
          <a:xfrm>
            <a:off x="837724" y="4765953"/>
            <a:ext cx="7468553" cy="1357193"/>
          </a:xfrm>
          <a:prstGeom prst="roundRect">
            <a:avLst>
              <a:gd name="adj" fmla="val 2646"/>
            </a:avLst>
          </a:prstGeom>
          <a:solidFill>
            <a:srgbClr val="2F2B54"/>
          </a:solidFill>
          <a:ln/>
        </p:spPr>
      </p:sp>
      <p:sp>
        <p:nvSpPr>
          <p:cNvPr id="8" name="Text 5"/>
          <p:cNvSpPr/>
          <p:nvPr/>
        </p:nvSpPr>
        <p:spPr>
          <a:xfrm>
            <a:off x="1077039" y="5005268"/>
            <a:ext cx="2816185" cy="351949"/>
          </a:xfrm>
          <a:prstGeom prst="rect">
            <a:avLst/>
          </a:prstGeom>
          <a:noFill/>
          <a:ln/>
        </p:spPr>
        <p:txBody>
          <a:bodyPr wrap="none" lIns="0" tIns="0" rIns="0" bIns="0" rtlCol="0" anchor="t"/>
          <a:lstStyle/>
          <a:p>
            <a:pPr marL="0" indent="0">
              <a:lnSpc>
                <a:spcPts val="2750"/>
              </a:lnSpc>
              <a:buNone/>
            </a:pPr>
            <a:r>
              <a:rPr lang="en-US" sz="2200" dirty="0">
                <a:solidFill>
                  <a:srgbClr val="D9E1FF"/>
                </a:solidFill>
                <a:latin typeface="Kanit" pitchFamily="34" charset="0"/>
                <a:ea typeface="Kanit" pitchFamily="34" charset="-122"/>
                <a:cs typeface="Kanit" pitchFamily="34" charset="-120"/>
              </a:rPr>
              <a:t>At Definition</a:t>
            </a:r>
            <a:endParaRPr lang="en-US" sz="2200" dirty="0"/>
          </a:p>
        </p:txBody>
      </p:sp>
      <p:sp>
        <p:nvSpPr>
          <p:cNvPr id="9" name="Text 6"/>
          <p:cNvSpPr/>
          <p:nvPr/>
        </p:nvSpPr>
        <p:spPr>
          <a:xfrm>
            <a:off x="1077039" y="5500807"/>
            <a:ext cx="6989921" cy="383024"/>
          </a:xfrm>
          <a:prstGeom prst="rect">
            <a:avLst/>
          </a:prstGeom>
          <a:noFill/>
          <a:ln/>
        </p:spPr>
        <p:txBody>
          <a:bodyPr wrap="none" lIns="0" tIns="0" rIns="0" bIns="0" rtlCol="0" anchor="t"/>
          <a:lstStyle/>
          <a:p>
            <a:pPr marL="0" indent="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Declare at the structure definition.</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08303" y="557332"/>
            <a:ext cx="6461641" cy="595313"/>
          </a:xfrm>
          <a:prstGeom prst="rect">
            <a:avLst/>
          </a:prstGeom>
          <a:noFill/>
          <a:ln/>
        </p:spPr>
        <p:txBody>
          <a:bodyPr wrap="none" lIns="0" tIns="0" rIns="0" bIns="0" rtlCol="0" anchor="t"/>
          <a:lstStyle/>
          <a:p>
            <a:pPr marL="0" indent="0">
              <a:lnSpc>
                <a:spcPts val="4650"/>
              </a:lnSpc>
              <a:buNone/>
            </a:pPr>
            <a:r>
              <a:rPr lang="en-US" sz="3700" dirty="0">
                <a:solidFill>
                  <a:srgbClr val="FFFFFF"/>
                </a:solidFill>
                <a:latin typeface="Kanit" pitchFamily="34" charset="0"/>
                <a:ea typeface="Kanit" pitchFamily="34" charset="-122"/>
                <a:cs typeface="Kanit" pitchFamily="34" charset="-120"/>
              </a:rPr>
              <a:t>Structure Declaration Example</a:t>
            </a:r>
            <a:endParaRPr lang="en-US" sz="3700" dirty="0"/>
          </a:p>
        </p:txBody>
      </p:sp>
      <p:sp>
        <p:nvSpPr>
          <p:cNvPr id="3" name="Shape 1"/>
          <p:cNvSpPr/>
          <p:nvPr/>
        </p:nvSpPr>
        <p:spPr>
          <a:xfrm>
            <a:off x="708303" y="1557338"/>
            <a:ext cx="13213794" cy="3541871"/>
          </a:xfrm>
          <a:prstGeom prst="roundRect">
            <a:avLst>
              <a:gd name="adj" fmla="val 857"/>
            </a:avLst>
          </a:prstGeom>
          <a:solidFill>
            <a:srgbClr val="4C0107"/>
          </a:solidFill>
          <a:ln/>
        </p:spPr>
      </p:sp>
      <p:sp>
        <p:nvSpPr>
          <p:cNvPr id="4" name="Shape 2"/>
          <p:cNvSpPr/>
          <p:nvPr/>
        </p:nvSpPr>
        <p:spPr>
          <a:xfrm>
            <a:off x="698302" y="1557338"/>
            <a:ext cx="13233797" cy="3541871"/>
          </a:xfrm>
          <a:prstGeom prst="roundRect">
            <a:avLst>
              <a:gd name="adj" fmla="val 857"/>
            </a:avLst>
          </a:prstGeom>
          <a:solidFill>
            <a:srgbClr val="4C0107"/>
          </a:solidFill>
          <a:ln/>
        </p:spPr>
      </p:sp>
      <p:sp>
        <p:nvSpPr>
          <p:cNvPr id="5" name="Text 3"/>
          <p:cNvSpPr/>
          <p:nvPr/>
        </p:nvSpPr>
        <p:spPr>
          <a:xfrm>
            <a:off x="900589" y="1709023"/>
            <a:ext cx="12829223" cy="3238500"/>
          </a:xfrm>
          <a:prstGeom prst="rect">
            <a:avLst/>
          </a:prstGeom>
          <a:noFill/>
          <a:ln/>
        </p:spPr>
        <p:txBody>
          <a:bodyPr wrap="square" lIns="0" tIns="0" rIns="0" bIns="0" rtlCol="0" anchor="t"/>
          <a:lstStyle/>
          <a:p>
            <a:pPr marL="0" indent="0">
              <a:lnSpc>
                <a:spcPts val="2500"/>
              </a:lnSpc>
              <a:buNone/>
            </a:pPr>
            <a:r>
              <a:rPr lang="en-US" sz="1550" dirty="0">
                <a:solidFill>
                  <a:srgbClr val="D9E1FF"/>
                </a:solidFill>
                <a:highlight>
                  <a:srgbClr val="4C0107"/>
                </a:highlight>
                <a:latin typeface="Consolas Light" pitchFamily="34" charset="0"/>
                <a:ea typeface="Consolas Light" pitchFamily="34" charset="-122"/>
                <a:cs typeface="Consolas Light" pitchFamily="34" charset="-120"/>
              </a:rPr>
              <a:t>struct Student {
    char name[50];
    int age;
    float marks;
} s1, s2;
int main() {
    struct Student s3;
}
</a:t>
            </a:r>
            <a:endParaRPr lang="en-US" sz="1550" dirty="0"/>
          </a:p>
        </p:txBody>
      </p:sp>
      <p:pic>
        <p:nvPicPr>
          <p:cNvPr id="6" name="Image 0" descr="preencoded.png"/>
          <p:cNvPicPr>
            <a:picLocks noChangeAspect="1"/>
          </p:cNvPicPr>
          <p:nvPr/>
        </p:nvPicPr>
        <p:blipFill>
          <a:blip r:embed="rId3"/>
          <a:stretch>
            <a:fillRect/>
          </a:stretch>
        </p:blipFill>
        <p:spPr>
          <a:xfrm>
            <a:off x="2376487" y="5326856"/>
            <a:ext cx="3270409" cy="1147405"/>
          </a:xfrm>
          <a:prstGeom prst="rect">
            <a:avLst/>
          </a:prstGeom>
        </p:spPr>
      </p:pic>
      <p:sp>
        <p:nvSpPr>
          <p:cNvPr id="7" name="Text 4"/>
          <p:cNvSpPr/>
          <p:nvPr/>
        </p:nvSpPr>
        <p:spPr>
          <a:xfrm>
            <a:off x="3971330" y="5839778"/>
            <a:ext cx="80724" cy="404813"/>
          </a:xfrm>
          <a:prstGeom prst="rect">
            <a:avLst/>
          </a:prstGeom>
          <a:noFill/>
          <a:ln/>
        </p:spPr>
        <p:txBody>
          <a:bodyPr wrap="none" lIns="0" tIns="0" rIns="0" bIns="0" rtlCol="0" anchor="t"/>
          <a:lstStyle/>
          <a:p>
            <a:pPr marL="0" indent="0" algn="ctr">
              <a:lnSpc>
                <a:spcPts val="3150"/>
              </a:lnSpc>
              <a:buNone/>
            </a:pPr>
            <a:r>
              <a:rPr lang="en-US" sz="1950" dirty="0">
                <a:solidFill>
                  <a:srgbClr val="D9E1FF"/>
                </a:solidFill>
                <a:latin typeface="Kanit" pitchFamily="34" charset="0"/>
                <a:ea typeface="Kanit" pitchFamily="34" charset="-122"/>
                <a:cs typeface="Kanit" pitchFamily="34" charset="-120"/>
              </a:rPr>
              <a:t>1</a:t>
            </a:r>
            <a:endParaRPr lang="en-US" sz="1950" dirty="0"/>
          </a:p>
        </p:txBody>
      </p:sp>
      <p:sp>
        <p:nvSpPr>
          <p:cNvPr id="8" name="Text 5"/>
          <p:cNvSpPr/>
          <p:nvPr/>
        </p:nvSpPr>
        <p:spPr>
          <a:xfrm>
            <a:off x="5849183" y="5529143"/>
            <a:ext cx="602456" cy="297656"/>
          </a:xfrm>
          <a:prstGeom prst="rect">
            <a:avLst/>
          </a:prstGeom>
          <a:noFill/>
          <a:ln/>
        </p:spPr>
        <p:txBody>
          <a:bodyPr wrap="none" lIns="0" tIns="0" rIns="0" bIns="0" rtlCol="0" anchor="t"/>
          <a:lstStyle/>
          <a:p>
            <a:pPr marL="0" indent="0" algn="l">
              <a:lnSpc>
                <a:spcPts val="2300"/>
              </a:lnSpc>
              <a:buNone/>
            </a:pPr>
            <a:r>
              <a:rPr lang="en-US" sz="1850" dirty="0">
                <a:solidFill>
                  <a:srgbClr val="D9E1FF"/>
                </a:solidFill>
                <a:latin typeface="Kanit" pitchFamily="34" charset="0"/>
                <a:ea typeface="Kanit" pitchFamily="34" charset="-122"/>
                <a:cs typeface="Kanit" pitchFamily="34" charset="-120"/>
              </a:rPr>
              <a:t>s1, s2</a:t>
            </a:r>
            <a:endParaRPr lang="en-US" sz="1850" dirty="0"/>
          </a:p>
        </p:txBody>
      </p:sp>
      <p:sp>
        <p:nvSpPr>
          <p:cNvPr id="9" name="Text 6"/>
          <p:cNvSpPr/>
          <p:nvPr/>
        </p:nvSpPr>
        <p:spPr>
          <a:xfrm>
            <a:off x="5849183" y="5948124"/>
            <a:ext cx="602456" cy="323850"/>
          </a:xfrm>
          <a:prstGeom prst="rect">
            <a:avLst/>
          </a:prstGeom>
          <a:noFill/>
          <a:ln/>
        </p:spPr>
        <p:txBody>
          <a:bodyPr wrap="none" lIns="0" tIns="0" rIns="0" bIns="0" rtlCol="0" anchor="t"/>
          <a:lstStyle/>
          <a:p>
            <a:pPr marL="0" indent="0" algn="l">
              <a:lnSpc>
                <a:spcPts val="2500"/>
              </a:lnSpc>
              <a:buNone/>
            </a:pPr>
            <a:r>
              <a:rPr lang="en-US" sz="1550" dirty="0">
                <a:solidFill>
                  <a:srgbClr val="D9E1FF"/>
                </a:solidFill>
                <a:latin typeface="Martel Sans Light" pitchFamily="34" charset="0"/>
                <a:ea typeface="Martel Sans Light" pitchFamily="34" charset="-122"/>
                <a:cs typeface="Martel Sans Light" pitchFamily="34" charset="-120"/>
              </a:rPr>
              <a:t>Global</a:t>
            </a:r>
            <a:endParaRPr lang="en-US" sz="1550" dirty="0"/>
          </a:p>
        </p:txBody>
      </p:sp>
      <p:sp>
        <p:nvSpPr>
          <p:cNvPr id="10" name="Shape 7"/>
          <p:cNvSpPr/>
          <p:nvPr/>
        </p:nvSpPr>
        <p:spPr>
          <a:xfrm>
            <a:off x="5697379" y="6489978"/>
            <a:ext cx="8174236" cy="11430"/>
          </a:xfrm>
          <a:prstGeom prst="roundRect">
            <a:avLst>
              <a:gd name="adj" fmla="val 265608"/>
            </a:avLst>
          </a:prstGeom>
          <a:solidFill>
            <a:srgbClr val="48446D"/>
          </a:solidFill>
          <a:ln/>
        </p:spPr>
      </p:sp>
      <p:pic>
        <p:nvPicPr>
          <p:cNvPr id="11" name="Image 1" descr="preencoded.png"/>
          <p:cNvPicPr>
            <a:picLocks noChangeAspect="1"/>
          </p:cNvPicPr>
          <p:nvPr/>
        </p:nvPicPr>
        <p:blipFill>
          <a:blip r:embed="rId4"/>
          <a:stretch>
            <a:fillRect/>
          </a:stretch>
        </p:blipFill>
        <p:spPr>
          <a:xfrm>
            <a:off x="741283" y="6524744"/>
            <a:ext cx="6540818" cy="1147405"/>
          </a:xfrm>
          <a:prstGeom prst="rect">
            <a:avLst/>
          </a:prstGeom>
        </p:spPr>
      </p:pic>
      <p:sp>
        <p:nvSpPr>
          <p:cNvPr id="12" name="Text 8"/>
          <p:cNvSpPr/>
          <p:nvPr/>
        </p:nvSpPr>
        <p:spPr>
          <a:xfrm>
            <a:off x="3947279" y="6895981"/>
            <a:ext cx="128826" cy="404813"/>
          </a:xfrm>
          <a:prstGeom prst="rect">
            <a:avLst/>
          </a:prstGeom>
          <a:noFill/>
          <a:ln/>
        </p:spPr>
        <p:txBody>
          <a:bodyPr wrap="none" lIns="0" tIns="0" rIns="0" bIns="0" rtlCol="0" anchor="t"/>
          <a:lstStyle/>
          <a:p>
            <a:pPr marL="0" indent="0" algn="ctr">
              <a:lnSpc>
                <a:spcPts val="3150"/>
              </a:lnSpc>
              <a:buNone/>
            </a:pPr>
            <a:r>
              <a:rPr lang="en-US" sz="1950" dirty="0">
                <a:solidFill>
                  <a:srgbClr val="D9E1FF"/>
                </a:solidFill>
                <a:latin typeface="Kanit" pitchFamily="34" charset="0"/>
                <a:ea typeface="Kanit" pitchFamily="34" charset="-122"/>
                <a:cs typeface="Kanit" pitchFamily="34" charset="-120"/>
              </a:rPr>
              <a:t>2</a:t>
            </a:r>
            <a:endParaRPr lang="en-US" sz="1950" dirty="0"/>
          </a:p>
        </p:txBody>
      </p:sp>
      <p:sp>
        <p:nvSpPr>
          <p:cNvPr id="13" name="Text 9"/>
          <p:cNvSpPr/>
          <p:nvPr/>
        </p:nvSpPr>
        <p:spPr>
          <a:xfrm>
            <a:off x="7484388" y="6727031"/>
            <a:ext cx="502801" cy="297656"/>
          </a:xfrm>
          <a:prstGeom prst="rect">
            <a:avLst/>
          </a:prstGeom>
          <a:noFill/>
          <a:ln/>
        </p:spPr>
        <p:txBody>
          <a:bodyPr wrap="none" lIns="0" tIns="0" rIns="0" bIns="0" rtlCol="0" anchor="t"/>
          <a:lstStyle/>
          <a:p>
            <a:pPr marL="0" indent="0" algn="l">
              <a:lnSpc>
                <a:spcPts val="2300"/>
              </a:lnSpc>
              <a:buNone/>
            </a:pPr>
            <a:r>
              <a:rPr lang="en-US" sz="1850" dirty="0">
                <a:solidFill>
                  <a:srgbClr val="D9E1FF"/>
                </a:solidFill>
                <a:latin typeface="Kanit" pitchFamily="34" charset="0"/>
                <a:ea typeface="Kanit" pitchFamily="34" charset="-122"/>
                <a:cs typeface="Kanit" pitchFamily="34" charset="-120"/>
              </a:rPr>
              <a:t>s3</a:t>
            </a:r>
            <a:endParaRPr lang="en-US" sz="1850" dirty="0"/>
          </a:p>
        </p:txBody>
      </p:sp>
      <p:sp>
        <p:nvSpPr>
          <p:cNvPr id="14" name="Text 10"/>
          <p:cNvSpPr/>
          <p:nvPr/>
        </p:nvSpPr>
        <p:spPr>
          <a:xfrm>
            <a:off x="7484388" y="7146012"/>
            <a:ext cx="502801" cy="323850"/>
          </a:xfrm>
          <a:prstGeom prst="rect">
            <a:avLst/>
          </a:prstGeom>
          <a:noFill/>
          <a:ln/>
        </p:spPr>
        <p:txBody>
          <a:bodyPr wrap="none" lIns="0" tIns="0" rIns="0" bIns="0" rtlCol="0" anchor="t"/>
          <a:lstStyle/>
          <a:p>
            <a:pPr marL="0" indent="0" algn="l">
              <a:lnSpc>
                <a:spcPts val="2500"/>
              </a:lnSpc>
              <a:buNone/>
            </a:pPr>
            <a:r>
              <a:rPr lang="en-US" sz="1550" dirty="0">
                <a:solidFill>
                  <a:srgbClr val="D9E1FF"/>
                </a:solidFill>
                <a:latin typeface="Martel Sans Light" pitchFamily="34" charset="0"/>
                <a:ea typeface="Martel Sans Light" pitchFamily="34" charset="-122"/>
                <a:cs typeface="Martel Sans Light" pitchFamily="34" charset="-120"/>
              </a:rPr>
              <a:t>Local</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2677239"/>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Kanit" pitchFamily="34" charset="0"/>
                <a:ea typeface="Kanit" pitchFamily="34" charset="-122"/>
                <a:cs typeface="Kanit" pitchFamily="34" charset="-120"/>
              </a:rPr>
              <a:t>Initializing Structures</a:t>
            </a:r>
            <a:endParaRPr lang="en-US" sz="4400" dirty="0"/>
          </a:p>
        </p:txBody>
      </p:sp>
      <p:sp>
        <p:nvSpPr>
          <p:cNvPr id="3" name="Text 1"/>
          <p:cNvSpPr/>
          <p:nvPr/>
        </p:nvSpPr>
        <p:spPr>
          <a:xfrm>
            <a:off x="837724" y="3979545"/>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Kanit" pitchFamily="34" charset="0"/>
                <a:ea typeface="Kanit" pitchFamily="34" charset="-122"/>
                <a:cs typeface="Kanit" pitchFamily="34" charset="-120"/>
              </a:rPr>
              <a:t>At Declaration</a:t>
            </a:r>
            <a:endParaRPr lang="en-US" sz="2200" dirty="0"/>
          </a:p>
        </p:txBody>
      </p:sp>
      <p:sp>
        <p:nvSpPr>
          <p:cNvPr id="4" name="Text 2"/>
          <p:cNvSpPr/>
          <p:nvPr/>
        </p:nvSpPr>
        <p:spPr>
          <a:xfrm>
            <a:off x="837724" y="4570809"/>
            <a:ext cx="6185535" cy="766048"/>
          </a:xfrm>
          <a:prstGeom prst="rect">
            <a:avLst/>
          </a:prstGeom>
          <a:noFill/>
          <a:ln/>
        </p:spPr>
        <p:txBody>
          <a:bodyPr wrap="square" lIns="0" tIns="0" rIns="0" bIns="0" rtlCol="0" anchor="t"/>
          <a:lstStyle/>
          <a:p>
            <a:pPr marL="0" indent="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Initialize at the time of declaration. Provide values within curly braces.</a:t>
            </a:r>
            <a:endParaRPr lang="en-US" sz="1850" dirty="0"/>
          </a:p>
        </p:txBody>
      </p:sp>
      <p:sp>
        <p:nvSpPr>
          <p:cNvPr id="5" name="Text 3"/>
          <p:cNvSpPr/>
          <p:nvPr/>
        </p:nvSpPr>
        <p:spPr>
          <a:xfrm>
            <a:off x="7614761" y="3979545"/>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Kanit" pitchFamily="34" charset="0"/>
                <a:ea typeface="Kanit" pitchFamily="34" charset="-122"/>
                <a:cs typeface="Kanit" pitchFamily="34" charset="-120"/>
              </a:rPr>
              <a:t>Later</a:t>
            </a:r>
            <a:endParaRPr lang="en-US" sz="2200" dirty="0"/>
          </a:p>
        </p:txBody>
      </p:sp>
      <p:sp>
        <p:nvSpPr>
          <p:cNvPr id="6" name="Text 4"/>
          <p:cNvSpPr/>
          <p:nvPr/>
        </p:nvSpPr>
        <p:spPr>
          <a:xfrm>
            <a:off x="7614761" y="4570809"/>
            <a:ext cx="6185535" cy="766048"/>
          </a:xfrm>
          <a:prstGeom prst="rect">
            <a:avLst/>
          </a:prstGeom>
          <a:noFill/>
          <a:ln/>
        </p:spPr>
        <p:txBody>
          <a:bodyPr wrap="square" lIns="0" tIns="0" rIns="0" bIns="0" rtlCol="0" anchor="t"/>
          <a:lstStyle/>
          <a:p>
            <a:pPr marL="0" indent="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Initialize later using assignment. Each member assigned separately.</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802600"/>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Kanit" pitchFamily="34" charset="0"/>
                <a:ea typeface="Kanit" pitchFamily="34" charset="-122"/>
                <a:cs typeface="Kanit" pitchFamily="34" charset="-120"/>
              </a:rPr>
              <a:t>Initialization Example</a:t>
            </a:r>
            <a:endParaRPr lang="en-US" sz="4400" dirty="0"/>
          </a:p>
        </p:txBody>
      </p:sp>
      <p:sp>
        <p:nvSpPr>
          <p:cNvPr id="4" name="Shape 1"/>
          <p:cNvSpPr/>
          <p:nvPr/>
        </p:nvSpPr>
        <p:spPr>
          <a:xfrm>
            <a:off x="837724" y="1865590"/>
            <a:ext cx="7468553" cy="741878"/>
          </a:xfrm>
          <a:prstGeom prst="roundRect">
            <a:avLst>
              <a:gd name="adj" fmla="val 4840"/>
            </a:avLst>
          </a:prstGeom>
          <a:solidFill>
            <a:srgbClr val="4C0107"/>
          </a:solidFill>
          <a:ln/>
        </p:spPr>
      </p:sp>
      <p:sp>
        <p:nvSpPr>
          <p:cNvPr id="5" name="Shape 2"/>
          <p:cNvSpPr/>
          <p:nvPr/>
        </p:nvSpPr>
        <p:spPr>
          <a:xfrm>
            <a:off x="825818" y="1865590"/>
            <a:ext cx="7492365" cy="741878"/>
          </a:xfrm>
          <a:prstGeom prst="roundRect">
            <a:avLst>
              <a:gd name="adj" fmla="val 4840"/>
            </a:avLst>
          </a:prstGeom>
          <a:solidFill>
            <a:srgbClr val="4C0107"/>
          </a:solidFill>
          <a:ln/>
        </p:spPr>
      </p:sp>
      <p:sp>
        <p:nvSpPr>
          <p:cNvPr id="6" name="Text 3"/>
          <p:cNvSpPr/>
          <p:nvPr/>
        </p:nvSpPr>
        <p:spPr>
          <a:xfrm>
            <a:off x="1065133" y="2045018"/>
            <a:ext cx="7013734" cy="383024"/>
          </a:xfrm>
          <a:prstGeom prst="rect">
            <a:avLst/>
          </a:prstGeom>
          <a:noFill/>
          <a:ln/>
        </p:spPr>
        <p:txBody>
          <a:bodyPr wrap="none" lIns="0" tIns="0" rIns="0" bIns="0" rtlCol="0" anchor="t"/>
          <a:lstStyle/>
          <a:p>
            <a:pPr marL="0" indent="0">
              <a:lnSpc>
                <a:spcPts val="3000"/>
              </a:lnSpc>
              <a:buNone/>
            </a:pPr>
            <a:r>
              <a:rPr lang="en-US" sz="1850" dirty="0">
                <a:solidFill>
                  <a:srgbClr val="D9E1FF"/>
                </a:solidFill>
                <a:highlight>
                  <a:srgbClr val="4C0107"/>
                </a:highlight>
                <a:latin typeface="Consolas Light" pitchFamily="34" charset="0"/>
                <a:ea typeface="Consolas Light" pitchFamily="34" charset="-122"/>
                <a:cs typeface="Consolas Light" pitchFamily="34" charset="-120"/>
              </a:rPr>
              <a:t>struct Student s1 = {"John Doe", 20, 85.5};</a:t>
            </a:r>
            <a:endParaRPr lang="en-US" sz="1850" dirty="0"/>
          </a:p>
        </p:txBody>
      </p:sp>
      <p:sp>
        <p:nvSpPr>
          <p:cNvPr id="7" name="Shape 4"/>
          <p:cNvSpPr/>
          <p:nvPr/>
        </p:nvSpPr>
        <p:spPr>
          <a:xfrm>
            <a:off x="1181457" y="2876669"/>
            <a:ext cx="30480" cy="4550212"/>
          </a:xfrm>
          <a:prstGeom prst="roundRect">
            <a:avLst>
              <a:gd name="adj" fmla="val 117806"/>
            </a:avLst>
          </a:prstGeom>
          <a:solidFill>
            <a:srgbClr val="48446D"/>
          </a:solidFill>
          <a:ln/>
        </p:spPr>
      </p:sp>
      <p:sp>
        <p:nvSpPr>
          <p:cNvPr id="8" name="Shape 5"/>
          <p:cNvSpPr/>
          <p:nvPr/>
        </p:nvSpPr>
        <p:spPr>
          <a:xfrm>
            <a:off x="1435477" y="3399830"/>
            <a:ext cx="837724" cy="30480"/>
          </a:xfrm>
          <a:prstGeom prst="roundRect">
            <a:avLst>
              <a:gd name="adj" fmla="val 117806"/>
            </a:avLst>
          </a:prstGeom>
          <a:solidFill>
            <a:srgbClr val="48446D"/>
          </a:solidFill>
          <a:ln/>
        </p:spPr>
      </p:sp>
      <p:sp>
        <p:nvSpPr>
          <p:cNvPr id="9" name="Shape 6"/>
          <p:cNvSpPr/>
          <p:nvPr/>
        </p:nvSpPr>
        <p:spPr>
          <a:xfrm>
            <a:off x="927437" y="3145869"/>
            <a:ext cx="538520" cy="538520"/>
          </a:xfrm>
          <a:prstGeom prst="roundRect">
            <a:avLst>
              <a:gd name="adj" fmla="val 6668"/>
            </a:avLst>
          </a:prstGeom>
          <a:solidFill>
            <a:srgbClr val="2F2B54"/>
          </a:solidFill>
          <a:ln/>
        </p:spPr>
      </p:sp>
      <p:sp>
        <p:nvSpPr>
          <p:cNvPr id="10" name="Text 7"/>
          <p:cNvSpPr/>
          <p:nvPr/>
        </p:nvSpPr>
        <p:spPr>
          <a:xfrm>
            <a:off x="1142702" y="3246120"/>
            <a:ext cx="107871" cy="337899"/>
          </a:xfrm>
          <a:prstGeom prst="rect">
            <a:avLst/>
          </a:prstGeom>
          <a:noFill/>
          <a:ln/>
        </p:spPr>
        <p:txBody>
          <a:bodyPr wrap="none" lIns="0" tIns="0" rIns="0" bIns="0" rtlCol="0" anchor="t"/>
          <a:lstStyle/>
          <a:p>
            <a:pPr marL="0" indent="0" algn="ctr">
              <a:lnSpc>
                <a:spcPts val="2650"/>
              </a:lnSpc>
              <a:buNone/>
            </a:pPr>
            <a:r>
              <a:rPr lang="en-US" sz="2650" dirty="0">
                <a:solidFill>
                  <a:srgbClr val="D9E1FF"/>
                </a:solidFill>
                <a:latin typeface="Kanit" pitchFamily="34" charset="0"/>
                <a:ea typeface="Kanit" pitchFamily="34" charset="-122"/>
                <a:cs typeface="Kanit" pitchFamily="34" charset="-120"/>
              </a:rPr>
              <a:t>1</a:t>
            </a:r>
            <a:endParaRPr lang="en-US" sz="2650" dirty="0"/>
          </a:p>
        </p:txBody>
      </p:sp>
      <p:sp>
        <p:nvSpPr>
          <p:cNvPr id="11" name="Text 8"/>
          <p:cNvSpPr/>
          <p:nvPr/>
        </p:nvSpPr>
        <p:spPr>
          <a:xfrm>
            <a:off x="2513290" y="3115985"/>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9E1FF"/>
                </a:solidFill>
                <a:latin typeface="Kanit" pitchFamily="34" charset="0"/>
                <a:ea typeface="Kanit" pitchFamily="34" charset="-122"/>
                <a:cs typeface="Kanit" pitchFamily="34" charset="-120"/>
              </a:rPr>
              <a:t>"John Doe"</a:t>
            </a:r>
            <a:endParaRPr lang="en-US" sz="2200" dirty="0"/>
          </a:p>
        </p:txBody>
      </p:sp>
      <p:sp>
        <p:nvSpPr>
          <p:cNvPr id="12" name="Text 9"/>
          <p:cNvSpPr/>
          <p:nvPr/>
        </p:nvSpPr>
        <p:spPr>
          <a:xfrm>
            <a:off x="2513290" y="3611523"/>
            <a:ext cx="5792986" cy="383024"/>
          </a:xfrm>
          <a:prstGeom prst="rect">
            <a:avLst/>
          </a:prstGeom>
          <a:noFill/>
          <a:ln/>
        </p:spPr>
        <p:txBody>
          <a:bodyPr wrap="non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Name</a:t>
            </a:r>
            <a:endParaRPr lang="en-US" sz="1850" dirty="0"/>
          </a:p>
        </p:txBody>
      </p:sp>
      <p:sp>
        <p:nvSpPr>
          <p:cNvPr id="13" name="Shape 10"/>
          <p:cNvSpPr/>
          <p:nvPr/>
        </p:nvSpPr>
        <p:spPr>
          <a:xfrm>
            <a:off x="1435477" y="4996339"/>
            <a:ext cx="837724" cy="30480"/>
          </a:xfrm>
          <a:prstGeom prst="roundRect">
            <a:avLst>
              <a:gd name="adj" fmla="val 117806"/>
            </a:avLst>
          </a:prstGeom>
          <a:solidFill>
            <a:srgbClr val="48446D"/>
          </a:solidFill>
          <a:ln/>
        </p:spPr>
      </p:sp>
      <p:sp>
        <p:nvSpPr>
          <p:cNvPr id="14" name="Shape 11"/>
          <p:cNvSpPr/>
          <p:nvPr/>
        </p:nvSpPr>
        <p:spPr>
          <a:xfrm>
            <a:off x="927437" y="4742378"/>
            <a:ext cx="538520" cy="538520"/>
          </a:xfrm>
          <a:prstGeom prst="roundRect">
            <a:avLst>
              <a:gd name="adj" fmla="val 6668"/>
            </a:avLst>
          </a:prstGeom>
          <a:solidFill>
            <a:srgbClr val="2F2B54"/>
          </a:solidFill>
          <a:ln/>
        </p:spPr>
      </p:sp>
      <p:sp>
        <p:nvSpPr>
          <p:cNvPr id="15" name="Text 12"/>
          <p:cNvSpPr/>
          <p:nvPr/>
        </p:nvSpPr>
        <p:spPr>
          <a:xfrm>
            <a:off x="1110675" y="4842629"/>
            <a:ext cx="172045" cy="337899"/>
          </a:xfrm>
          <a:prstGeom prst="rect">
            <a:avLst/>
          </a:prstGeom>
          <a:noFill/>
          <a:ln/>
        </p:spPr>
        <p:txBody>
          <a:bodyPr wrap="none" lIns="0" tIns="0" rIns="0" bIns="0" rtlCol="0" anchor="t"/>
          <a:lstStyle/>
          <a:p>
            <a:pPr marL="0" indent="0" algn="ctr">
              <a:lnSpc>
                <a:spcPts val="2650"/>
              </a:lnSpc>
              <a:buNone/>
            </a:pPr>
            <a:r>
              <a:rPr lang="en-US" sz="2650" dirty="0">
                <a:solidFill>
                  <a:srgbClr val="D9E1FF"/>
                </a:solidFill>
                <a:latin typeface="Kanit" pitchFamily="34" charset="0"/>
                <a:ea typeface="Kanit" pitchFamily="34" charset="-122"/>
                <a:cs typeface="Kanit" pitchFamily="34" charset="-120"/>
              </a:rPr>
              <a:t>2</a:t>
            </a:r>
            <a:endParaRPr lang="en-US" sz="2650" dirty="0"/>
          </a:p>
        </p:txBody>
      </p:sp>
      <p:sp>
        <p:nvSpPr>
          <p:cNvPr id="16" name="Text 13"/>
          <p:cNvSpPr/>
          <p:nvPr/>
        </p:nvSpPr>
        <p:spPr>
          <a:xfrm>
            <a:off x="2513290" y="4712494"/>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9E1FF"/>
                </a:solidFill>
                <a:latin typeface="Kanit" pitchFamily="34" charset="0"/>
                <a:ea typeface="Kanit" pitchFamily="34" charset="-122"/>
                <a:cs typeface="Kanit" pitchFamily="34" charset="-120"/>
              </a:rPr>
              <a:t>20</a:t>
            </a:r>
            <a:endParaRPr lang="en-US" sz="2200" dirty="0"/>
          </a:p>
        </p:txBody>
      </p:sp>
      <p:sp>
        <p:nvSpPr>
          <p:cNvPr id="17" name="Text 14"/>
          <p:cNvSpPr/>
          <p:nvPr/>
        </p:nvSpPr>
        <p:spPr>
          <a:xfrm>
            <a:off x="2513290" y="5208032"/>
            <a:ext cx="5792986" cy="383024"/>
          </a:xfrm>
          <a:prstGeom prst="rect">
            <a:avLst/>
          </a:prstGeom>
          <a:noFill/>
          <a:ln/>
        </p:spPr>
        <p:txBody>
          <a:bodyPr wrap="non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Age</a:t>
            </a:r>
            <a:endParaRPr lang="en-US" sz="1850" dirty="0"/>
          </a:p>
        </p:txBody>
      </p:sp>
      <p:sp>
        <p:nvSpPr>
          <p:cNvPr id="18" name="Shape 15"/>
          <p:cNvSpPr/>
          <p:nvPr/>
        </p:nvSpPr>
        <p:spPr>
          <a:xfrm>
            <a:off x="1435477" y="6592848"/>
            <a:ext cx="837724" cy="30480"/>
          </a:xfrm>
          <a:prstGeom prst="roundRect">
            <a:avLst>
              <a:gd name="adj" fmla="val 117806"/>
            </a:avLst>
          </a:prstGeom>
          <a:solidFill>
            <a:srgbClr val="48446D"/>
          </a:solidFill>
          <a:ln/>
        </p:spPr>
      </p:sp>
      <p:sp>
        <p:nvSpPr>
          <p:cNvPr id="19" name="Shape 16"/>
          <p:cNvSpPr/>
          <p:nvPr/>
        </p:nvSpPr>
        <p:spPr>
          <a:xfrm>
            <a:off x="927437" y="6338888"/>
            <a:ext cx="538520" cy="538520"/>
          </a:xfrm>
          <a:prstGeom prst="roundRect">
            <a:avLst>
              <a:gd name="adj" fmla="val 6668"/>
            </a:avLst>
          </a:prstGeom>
          <a:solidFill>
            <a:srgbClr val="2F2B54"/>
          </a:solidFill>
          <a:ln/>
        </p:spPr>
      </p:sp>
      <p:sp>
        <p:nvSpPr>
          <p:cNvPr id="20" name="Text 17"/>
          <p:cNvSpPr/>
          <p:nvPr/>
        </p:nvSpPr>
        <p:spPr>
          <a:xfrm>
            <a:off x="1109008" y="6439138"/>
            <a:ext cx="175379" cy="337899"/>
          </a:xfrm>
          <a:prstGeom prst="rect">
            <a:avLst/>
          </a:prstGeom>
          <a:noFill/>
          <a:ln/>
        </p:spPr>
        <p:txBody>
          <a:bodyPr wrap="none" lIns="0" tIns="0" rIns="0" bIns="0" rtlCol="0" anchor="t"/>
          <a:lstStyle/>
          <a:p>
            <a:pPr marL="0" indent="0" algn="ctr">
              <a:lnSpc>
                <a:spcPts val="2650"/>
              </a:lnSpc>
              <a:buNone/>
            </a:pPr>
            <a:r>
              <a:rPr lang="en-US" sz="2650" dirty="0">
                <a:solidFill>
                  <a:srgbClr val="D9E1FF"/>
                </a:solidFill>
                <a:latin typeface="Kanit" pitchFamily="34" charset="0"/>
                <a:ea typeface="Kanit" pitchFamily="34" charset="-122"/>
                <a:cs typeface="Kanit" pitchFamily="34" charset="-120"/>
              </a:rPr>
              <a:t>3</a:t>
            </a:r>
            <a:endParaRPr lang="en-US" sz="2650" dirty="0"/>
          </a:p>
        </p:txBody>
      </p:sp>
      <p:sp>
        <p:nvSpPr>
          <p:cNvPr id="21" name="Text 18"/>
          <p:cNvSpPr/>
          <p:nvPr/>
        </p:nvSpPr>
        <p:spPr>
          <a:xfrm>
            <a:off x="2513290" y="6309003"/>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9E1FF"/>
                </a:solidFill>
                <a:latin typeface="Kanit" pitchFamily="34" charset="0"/>
                <a:ea typeface="Kanit" pitchFamily="34" charset="-122"/>
                <a:cs typeface="Kanit" pitchFamily="34" charset="-120"/>
              </a:rPr>
              <a:t>85.5</a:t>
            </a:r>
            <a:endParaRPr lang="en-US" sz="2200" dirty="0"/>
          </a:p>
        </p:txBody>
      </p:sp>
      <p:sp>
        <p:nvSpPr>
          <p:cNvPr id="22" name="Text 19"/>
          <p:cNvSpPr/>
          <p:nvPr/>
        </p:nvSpPr>
        <p:spPr>
          <a:xfrm>
            <a:off x="2513290" y="6804541"/>
            <a:ext cx="5792986" cy="383024"/>
          </a:xfrm>
          <a:prstGeom prst="rect">
            <a:avLst/>
          </a:prstGeom>
          <a:noFill/>
          <a:ln/>
        </p:spPr>
        <p:txBody>
          <a:bodyPr wrap="non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Marks</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307544"/>
            <a:ext cx="7391638"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Kanit" pitchFamily="34" charset="0"/>
                <a:ea typeface="Kanit" pitchFamily="34" charset="-122"/>
                <a:cs typeface="Kanit" pitchFamily="34" charset="-120"/>
              </a:rPr>
              <a:t>Accessing Structure Members</a:t>
            </a:r>
            <a:endParaRPr lang="en-US" sz="4400" dirty="0"/>
          </a:p>
        </p:txBody>
      </p:sp>
      <p:sp>
        <p:nvSpPr>
          <p:cNvPr id="4" name="Shape 1"/>
          <p:cNvSpPr/>
          <p:nvPr/>
        </p:nvSpPr>
        <p:spPr>
          <a:xfrm>
            <a:off x="6324124" y="2639735"/>
            <a:ext cx="538520" cy="538520"/>
          </a:xfrm>
          <a:prstGeom prst="roundRect">
            <a:avLst>
              <a:gd name="adj" fmla="val 6668"/>
            </a:avLst>
          </a:prstGeom>
          <a:solidFill>
            <a:srgbClr val="2F2B54"/>
          </a:solidFill>
          <a:ln/>
        </p:spPr>
      </p:sp>
      <p:sp>
        <p:nvSpPr>
          <p:cNvPr id="5" name="Text 2"/>
          <p:cNvSpPr/>
          <p:nvPr/>
        </p:nvSpPr>
        <p:spPr>
          <a:xfrm>
            <a:off x="6539389" y="2739985"/>
            <a:ext cx="107871" cy="337899"/>
          </a:xfrm>
          <a:prstGeom prst="rect">
            <a:avLst/>
          </a:prstGeom>
          <a:noFill/>
          <a:ln/>
        </p:spPr>
        <p:txBody>
          <a:bodyPr wrap="none" lIns="0" tIns="0" rIns="0" bIns="0" rtlCol="0" anchor="t"/>
          <a:lstStyle/>
          <a:p>
            <a:pPr marL="0" indent="0" algn="ctr">
              <a:lnSpc>
                <a:spcPts val="2650"/>
              </a:lnSpc>
              <a:buNone/>
            </a:pPr>
            <a:r>
              <a:rPr lang="en-US" sz="2650" dirty="0">
                <a:solidFill>
                  <a:srgbClr val="D9E1FF"/>
                </a:solidFill>
                <a:latin typeface="Kanit" pitchFamily="34" charset="0"/>
                <a:ea typeface="Kanit" pitchFamily="34" charset="-122"/>
                <a:cs typeface="Kanit" pitchFamily="34" charset="-120"/>
              </a:rPr>
              <a:t>1</a:t>
            </a:r>
            <a:endParaRPr lang="en-US" sz="2650" dirty="0"/>
          </a:p>
        </p:txBody>
      </p:sp>
      <p:sp>
        <p:nvSpPr>
          <p:cNvPr id="6" name="Text 3"/>
          <p:cNvSpPr/>
          <p:nvPr/>
        </p:nvSpPr>
        <p:spPr>
          <a:xfrm>
            <a:off x="7101959" y="2639735"/>
            <a:ext cx="2816185" cy="351949"/>
          </a:xfrm>
          <a:prstGeom prst="rect">
            <a:avLst/>
          </a:prstGeom>
          <a:noFill/>
          <a:ln/>
        </p:spPr>
        <p:txBody>
          <a:bodyPr wrap="none" lIns="0" tIns="0" rIns="0" bIns="0" rtlCol="0" anchor="t"/>
          <a:lstStyle/>
          <a:p>
            <a:pPr marL="0" indent="0">
              <a:lnSpc>
                <a:spcPts val="2750"/>
              </a:lnSpc>
              <a:buNone/>
            </a:pPr>
            <a:r>
              <a:rPr lang="en-US" sz="2200" dirty="0">
                <a:solidFill>
                  <a:srgbClr val="D9E1FF"/>
                </a:solidFill>
                <a:latin typeface="Kanit" pitchFamily="34" charset="0"/>
                <a:ea typeface="Kanit" pitchFamily="34" charset="-122"/>
                <a:cs typeface="Kanit" pitchFamily="34" charset="-120"/>
              </a:rPr>
              <a:t>Dot Operator</a:t>
            </a:r>
            <a:endParaRPr lang="en-US" sz="2200" dirty="0"/>
          </a:p>
        </p:txBody>
      </p:sp>
      <p:sp>
        <p:nvSpPr>
          <p:cNvPr id="7" name="Text 4"/>
          <p:cNvSpPr/>
          <p:nvPr/>
        </p:nvSpPr>
        <p:spPr>
          <a:xfrm>
            <a:off x="7101959" y="3135273"/>
            <a:ext cx="6690717" cy="766048"/>
          </a:xfrm>
          <a:prstGeom prst="rect">
            <a:avLst/>
          </a:prstGeom>
          <a:noFill/>
          <a:ln/>
        </p:spPr>
        <p:txBody>
          <a:bodyPr wrap="square" lIns="0" tIns="0" rIns="0" bIns="0" rtlCol="0" anchor="t"/>
          <a:lstStyle/>
          <a:p>
            <a:pPr marL="0" indent="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Use the dot (</a:t>
            </a:r>
            <a:r>
              <a:rPr lang="en-US" sz="1850" b="1" dirty="0">
                <a:solidFill>
                  <a:srgbClr val="D9E1FF"/>
                </a:solidFill>
                <a:latin typeface="Martel Sans Light" pitchFamily="34" charset="0"/>
                <a:ea typeface="Martel Sans Light" pitchFamily="34" charset="-122"/>
                <a:cs typeface="Martel Sans Light" pitchFamily="34" charset="-120"/>
              </a:rPr>
              <a:t>.</a:t>
            </a:r>
            <a:r>
              <a:rPr lang="en-US" sz="1850" dirty="0">
                <a:solidFill>
                  <a:srgbClr val="D9E1FF"/>
                </a:solidFill>
                <a:latin typeface="Martel Sans Light" pitchFamily="34" charset="0"/>
                <a:ea typeface="Martel Sans Light" pitchFamily="34" charset="-122"/>
                <a:cs typeface="Martel Sans Light" pitchFamily="34" charset="-120"/>
              </a:rPr>
              <a:t>) operator. This accesses members of the structure.</a:t>
            </a:r>
            <a:endParaRPr lang="en-US" sz="1850" dirty="0"/>
          </a:p>
        </p:txBody>
      </p:sp>
      <p:sp>
        <p:nvSpPr>
          <p:cNvPr id="8" name="Shape 5"/>
          <p:cNvSpPr/>
          <p:nvPr/>
        </p:nvSpPr>
        <p:spPr>
          <a:xfrm>
            <a:off x="6324124" y="4409837"/>
            <a:ext cx="538520" cy="538520"/>
          </a:xfrm>
          <a:prstGeom prst="roundRect">
            <a:avLst>
              <a:gd name="adj" fmla="val 6668"/>
            </a:avLst>
          </a:prstGeom>
          <a:solidFill>
            <a:srgbClr val="2F2B54"/>
          </a:solidFill>
          <a:ln/>
        </p:spPr>
      </p:sp>
      <p:sp>
        <p:nvSpPr>
          <p:cNvPr id="9" name="Text 6"/>
          <p:cNvSpPr/>
          <p:nvPr/>
        </p:nvSpPr>
        <p:spPr>
          <a:xfrm>
            <a:off x="6507361" y="4510088"/>
            <a:ext cx="172045" cy="337899"/>
          </a:xfrm>
          <a:prstGeom prst="rect">
            <a:avLst/>
          </a:prstGeom>
          <a:noFill/>
          <a:ln/>
        </p:spPr>
        <p:txBody>
          <a:bodyPr wrap="none" lIns="0" tIns="0" rIns="0" bIns="0" rtlCol="0" anchor="t"/>
          <a:lstStyle/>
          <a:p>
            <a:pPr marL="0" indent="0" algn="ctr">
              <a:lnSpc>
                <a:spcPts val="2650"/>
              </a:lnSpc>
              <a:buNone/>
            </a:pPr>
            <a:r>
              <a:rPr lang="en-US" sz="2650" dirty="0">
                <a:solidFill>
                  <a:srgbClr val="D9E1FF"/>
                </a:solidFill>
                <a:latin typeface="Kanit" pitchFamily="34" charset="0"/>
                <a:ea typeface="Kanit" pitchFamily="34" charset="-122"/>
                <a:cs typeface="Kanit" pitchFamily="34" charset="-120"/>
              </a:rPr>
              <a:t>2</a:t>
            </a:r>
            <a:endParaRPr lang="en-US" sz="2650" dirty="0"/>
          </a:p>
        </p:txBody>
      </p:sp>
      <p:sp>
        <p:nvSpPr>
          <p:cNvPr id="10" name="Text 7"/>
          <p:cNvSpPr/>
          <p:nvPr/>
        </p:nvSpPr>
        <p:spPr>
          <a:xfrm>
            <a:off x="7101959" y="4409837"/>
            <a:ext cx="2816185" cy="351949"/>
          </a:xfrm>
          <a:prstGeom prst="rect">
            <a:avLst/>
          </a:prstGeom>
          <a:noFill/>
          <a:ln/>
        </p:spPr>
        <p:txBody>
          <a:bodyPr wrap="none" lIns="0" tIns="0" rIns="0" bIns="0" rtlCol="0" anchor="t"/>
          <a:lstStyle/>
          <a:p>
            <a:pPr marL="0" indent="0">
              <a:lnSpc>
                <a:spcPts val="2750"/>
              </a:lnSpc>
              <a:buNone/>
            </a:pPr>
            <a:r>
              <a:rPr lang="en-US" sz="2200" dirty="0">
                <a:solidFill>
                  <a:srgbClr val="D9E1FF"/>
                </a:solidFill>
                <a:latin typeface="Kanit" pitchFamily="34" charset="0"/>
                <a:ea typeface="Kanit" pitchFamily="34" charset="-122"/>
                <a:cs typeface="Kanit" pitchFamily="34" charset="-120"/>
              </a:rPr>
              <a:t>Example</a:t>
            </a:r>
            <a:endParaRPr lang="en-US" sz="2200" dirty="0"/>
          </a:p>
        </p:txBody>
      </p:sp>
      <p:sp>
        <p:nvSpPr>
          <p:cNvPr id="11" name="Shape 8"/>
          <p:cNvSpPr/>
          <p:nvPr/>
        </p:nvSpPr>
        <p:spPr>
          <a:xfrm>
            <a:off x="7101959" y="5030986"/>
            <a:ext cx="6690717" cy="1890951"/>
          </a:xfrm>
          <a:prstGeom prst="roundRect">
            <a:avLst>
              <a:gd name="adj" fmla="val 1899"/>
            </a:avLst>
          </a:prstGeom>
          <a:solidFill>
            <a:srgbClr val="4C0107"/>
          </a:solidFill>
          <a:ln/>
        </p:spPr>
      </p:sp>
      <p:sp>
        <p:nvSpPr>
          <p:cNvPr id="12" name="Shape 9"/>
          <p:cNvSpPr/>
          <p:nvPr/>
        </p:nvSpPr>
        <p:spPr>
          <a:xfrm>
            <a:off x="7090053" y="5030986"/>
            <a:ext cx="6714530" cy="1890951"/>
          </a:xfrm>
          <a:prstGeom prst="roundRect">
            <a:avLst>
              <a:gd name="adj" fmla="val 1899"/>
            </a:avLst>
          </a:prstGeom>
          <a:solidFill>
            <a:srgbClr val="4C0107"/>
          </a:solidFill>
          <a:ln/>
        </p:spPr>
      </p:sp>
      <p:sp>
        <p:nvSpPr>
          <p:cNvPr id="13" name="Text 10"/>
          <p:cNvSpPr/>
          <p:nvPr/>
        </p:nvSpPr>
        <p:spPr>
          <a:xfrm>
            <a:off x="7329368" y="5210413"/>
            <a:ext cx="6235898" cy="1532096"/>
          </a:xfrm>
          <a:prstGeom prst="rect">
            <a:avLst/>
          </a:prstGeom>
          <a:noFill/>
          <a:ln/>
        </p:spPr>
        <p:txBody>
          <a:bodyPr wrap="square" lIns="0" tIns="0" rIns="0" bIns="0" rtlCol="0" anchor="t"/>
          <a:lstStyle/>
          <a:p>
            <a:pPr marL="0" indent="0">
              <a:lnSpc>
                <a:spcPts val="3000"/>
              </a:lnSpc>
              <a:buNone/>
            </a:pPr>
            <a:r>
              <a:rPr lang="en-US" sz="1850" dirty="0">
                <a:solidFill>
                  <a:srgbClr val="D9E1FF"/>
                </a:solidFill>
                <a:highlight>
                  <a:srgbClr val="4C0107"/>
                </a:highlight>
                <a:latin typeface="Consolas Light" pitchFamily="34" charset="0"/>
                <a:ea typeface="Consolas Light" pitchFamily="34" charset="-122"/>
                <a:cs typeface="Consolas Light" pitchFamily="34" charset="-120"/>
              </a:rPr>
              <a:t>struct Student s1;
s1.age = 20;
printf("Age: %d", s1.age);
</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2042993"/>
            <a:ext cx="9128998"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Kanit" pitchFamily="34" charset="0"/>
                <a:ea typeface="Kanit" pitchFamily="34" charset="-122"/>
                <a:cs typeface="Kanit" pitchFamily="34" charset="-120"/>
              </a:rPr>
              <a:t>Arrays vs Structures: Key Differences</a:t>
            </a:r>
            <a:endParaRPr lang="en-US" sz="4400" dirty="0"/>
          </a:p>
        </p:txBody>
      </p:sp>
      <p:sp>
        <p:nvSpPr>
          <p:cNvPr id="3" name="Text 1"/>
          <p:cNvSpPr/>
          <p:nvPr/>
        </p:nvSpPr>
        <p:spPr>
          <a:xfrm>
            <a:off x="837724" y="3345299"/>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Kanit" pitchFamily="34" charset="0"/>
                <a:ea typeface="Kanit" pitchFamily="34" charset="-122"/>
                <a:cs typeface="Kanit" pitchFamily="34" charset="-120"/>
              </a:rPr>
              <a:t>Arrays</a:t>
            </a:r>
            <a:endParaRPr lang="en-US" sz="2200" dirty="0"/>
          </a:p>
        </p:txBody>
      </p:sp>
      <p:sp>
        <p:nvSpPr>
          <p:cNvPr id="4" name="Text 2"/>
          <p:cNvSpPr/>
          <p:nvPr/>
        </p:nvSpPr>
        <p:spPr>
          <a:xfrm>
            <a:off x="837724" y="3936563"/>
            <a:ext cx="6185535" cy="766048"/>
          </a:xfrm>
          <a:prstGeom prst="rect">
            <a:avLst/>
          </a:prstGeom>
          <a:noFill/>
          <a:ln/>
        </p:spPr>
        <p:txBody>
          <a:bodyPr wrap="square" lIns="0" tIns="0" rIns="0" bIns="0" rtlCol="0" anchor="t"/>
          <a:lstStyle/>
          <a:p>
            <a:pPr marL="342900" indent="-342900">
              <a:lnSpc>
                <a:spcPts val="3000"/>
              </a:lnSpc>
              <a:buSzPct val="100000"/>
              <a:buChar char="•"/>
            </a:pPr>
            <a:r>
              <a:rPr lang="en-US" sz="1850" dirty="0">
                <a:solidFill>
                  <a:srgbClr val="D9E1FF"/>
                </a:solidFill>
                <a:latin typeface="Martel Sans Light" pitchFamily="34" charset="0"/>
                <a:ea typeface="Martel Sans Light" pitchFamily="34" charset="-122"/>
                <a:cs typeface="Martel Sans Light" pitchFamily="34" charset="-120"/>
              </a:rPr>
              <a:t>Collection of homogeneous (same type) data elements</a:t>
            </a:r>
            <a:endParaRPr lang="en-US" sz="1850" dirty="0"/>
          </a:p>
        </p:txBody>
      </p:sp>
      <p:sp>
        <p:nvSpPr>
          <p:cNvPr id="5" name="Text 3"/>
          <p:cNvSpPr/>
          <p:nvPr/>
        </p:nvSpPr>
        <p:spPr>
          <a:xfrm>
            <a:off x="837724" y="4786313"/>
            <a:ext cx="6185535"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9E1FF"/>
                </a:solidFill>
                <a:latin typeface="Martel Sans Light" pitchFamily="34" charset="0"/>
                <a:ea typeface="Martel Sans Light" pitchFamily="34" charset="-122"/>
                <a:cs typeface="Martel Sans Light" pitchFamily="34" charset="-120"/>
              </a:rPr>
              <a:t>Elements accessed using index numbers (e.g., arr[0])</a:t>
            </a:r>
            <a:endParaRPr lang="en-US" sz="1850" dirty="0"/>
          </a:p>
        </p:txBody>
      </p:sp>
      <p:sp>
        <p:nvSpPr>
          <p:cNvPr id="6" name="Text 4"/>
          <p:cNvSpPr/>
          <p:nvPr/>
        </p:nvSpPr>
        <p:spPr>
          <a:xfrm>
            <a:off x="837724" y="5253038"/>
            <a:ext cx="6185535"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9E1FF"/>
                </a:solidFill>
                <a:latin typeface="Martel Sans Light" pitchFamily="34" charset="0"/>
                <a:ea typeface="Martel Sans Light" pitchFamily="34" charset="-122"/>
                <a:cs typeface="Martel Sans Light" pitchFamily="34" charset="-120"/>
              </a:rPr>
              <a:t>Allocates static memory</a:t>
            </a:r>
            <a:endParaRPr lang="en-US" sz="1850" dirty="0"/>
          </a:p>
        </p:txBody>
      </p:sp>
      <p:sp>
        <p:nvSpPr>
          <p:cNvPr id="7" name="Text 5"/>
          <p:cNvSpPr/>
          <p:nvPr/>
        </p:nvSpPr>
        <p:spPr>
          <a:xfrm>
            <a:off x="837724" y="5719763"/>
            <a:ext cx="6185535"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9E1FF"/>
                </a:solidFill>
                <a:latin typeface="Martel Sans Light" pitchFamily="34" charset="0"/>
                <a:ea typeface="Martel Sans Light" pitchFamily="34" charset="-122"/>
                <a:cs typeface="Martel Sans Light" pitchFamily="34" charset="-120"/>
              </a:rPr>
              <a:t>Elements must be of the same data type</a:t>
            </a:r>
            <a:endParaRPr lang="en-US" sz="1850" dirty="0"/>
          </a:p>
        </p:txBody>
      </p:sp>
      <p:sp>
        <p:nvSpPr>
          <p:cNvPr id="8" name="Text 6"/>
          <p:cNvSpPr/>
          <p:nvPr/>
        </p:nvSpPr>
        <p:spPr>
          <a:xfrm>
            <a:off x="7614761" y="3345299"/>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Kanit" pitchFamily="34" charset="0"/>
                <a:ea typeface="Kanit" pitchFamily="34" charset="-122"/>
                <a:cs typeface="Kanit" pitchFamily="34" charset="-120"/>
              </a:rPr>
              <a:t>Structures</a:t>
            </a:r>
            <a:endParaRPr lang="en-US" sz="2200" dirty="0"/>
          </a:p>
        </p:txBody>
      </p:sp>
      <p:sp>
        <p:nvSpPr>
          <p:cNvPr id="9" name="Text 7"/>
          <p:cNvSpPr/>
          <p:nvPr/>
        </p:nvSpPr>
        <p:spPr>
          <a:xfrm>
            <a:off x="7614761" y="3936563"/>
            <a:ext cx="6185535" cy="766048"/>
          </a:xfrm>
          <a:prstGeom prst="rect">
            <a:avLst/>
          </a:prstGeom>
          <a:noFill/>
          <a:ln/>
        </p:spPr>
        <p:txBody>
          <a:bodyPr wrap="square" lIns="0" tIns="0" rIns="0" bIns="0" rtlCol="0" anchor="t"/>
          <a:lstStyle/>
          <a:p>
            <a:pPr marL="342900" indent="-342900">
              <a:lnSpc>
                <a:spcPts val="3000"/>
              </a:lnSpc>
              <a:buSzPct val="100000"/>
              <a:buChar char="•"/>
            </a:pPr>
            <a:r>
              <a:rPr lang="en-US" sz="1850" dirty="0">
                <a:solidFill>
                  <a:srgbClr val="D9E1FF"/>
                </a:solidFill>
                <a:latin typeface="Martel Sans Light" pitchFamily="34" charset="0"/>
                <a:ea typeface="Martel Sans Light" pitchFamily="34" charset="-122"/>
                <a:cs typeface="Martel Sans Light" pitchFamily="34" charset="-120"/>
              </a:rPr>
              <a:t>Collection of heterogeneous (different types) data elements</a:t>
            </a:r>
            <a:endParaRPr lang="en-US" sz="1850" dirty="0"/>
          </a:p>
        </p:txBody>
      </p:sp>
      <p:sp>
        <p:nvSpPr>
          <p:cNvPr id="10" name="Text 8"/>
          <p:cNvSpPr/>
          <p:nvPr/>
        </p:nvSpPr>
        <p:spPr>
          <a:xfrm>
            <a:off x="7614761" y="4786313"/>
            <a:ext cx="6185535"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9E1FF"/>
                </a:solidFill>
                <a:latin typeface="Martel Sans Light" pitchFamily="34" charset="0"/>
                <a:ea typeface="Martel Sans Light" pitchFamily="34" charset="-122"/>
                <a:cs typeface="Martel Sans Light" pitchFamily="34" charset="-120"/>
              </a:rPr>
              <a:t>Elements accessed using dot (.) operator</a:t>
            </a:r>
            <a:endParaRPr lang="en-US" sz="1850" dirty="0"/>
          </a:p>
        </p:txBody>
      </p:sp>
      <p:sp>
        <p:nvSpPr>
          <p:cNvPr id="11" name="Text 9"/>
          <p:cNvSpPr/>
          <p:nvPr/>
        </p:nvSpPr>
        <p:spPr>
          <a:xfrm>
            <a:off x="7614761" y="5253038"/>
            <a:ext cx="6185535"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9E1FF"/>
                </a:solidFill>
                <a:latin typeface="Martel Sans Light" pitchFamily="34" charset="0"/>
                <a:ea typeface="Martel Sans Light" pitchFamily="34" charset="-122"/>
                <a:cs typeface="Martel Sans Light" pitchFamily="34" charset="-120"/>
              </a:rPr>
              <a:t>Allocates dynamic memory</a:t>
            </a:r>
            <a:endParaRPr lang="en-US" sz="1850" dirty="0"/>
          </a:p>
        </p:txBody>
      </p:sp>
      <p:sp>
        <p:nvSpPr>
          <p:cNvPr id="12" name="Text 10"/>
          <p:cNvSpPr/>
          <p:nvPr/>
        </p:nvSpPr>
        <p:spPr>
          <a:xfrm>
            <a:off x="7614761" y="5719763"/>
            <a:ext cx="6185535"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9E1FF"/>
                </a:solidFill>
                <a:latin typeface="Martel Sans Light" pitchFamily="34" charset="0"/>
                <a:ea typeface="Martel Sans Light" pitchFamily="34" charset="-122"/>
                <a:cs typeface="Martel Sans Light" pitchFamily="34" charset="-120"/>
              </a:rPr>
              <a:t>Elements can be of different data types</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2354</Words>
  <Application>Microsoft Office PowerPoint</Application>
  <PresentationFormat>Custom</PresentationFormat>
  <Paragraphs>394</Paragraphs>
  <Slides>29</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Kanit</vt:lpstr>
      <vt:lpstr>Martel Sans Light</vt:lpstr>
      <vt:lpstr>Consolas Light</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Bhola</cp:lastModifiedBy>
  <cp:revision>2</cp:revision>
  <dcterms:created xsi:type="dcterms:W3CDTF">2025-02-18T00:06:23Z</dcterms:created>
  <dcterms:modified xsi:type="dcterms:W3CDTF">2025-02-19T14:13:22Z</dcterms:modified>
</cp:coreProperties>
</file>